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Do Hyeon"/>
      <p:regular r:id="rId30"/>
    </p:embeddedFont>
    <p:embeddedFont>
      <p:font typeface="Poppins"/>
      <p:regular r:id="rId31"/>
      <p:bold r:id="rId32"/>
      <p:italic r:id="rId33"/>
      <p:boldItalic r:id="rId34"/>
    </p:embeddedFont>
    <p:embeddedFont>
      <p:font typeface="Anaheim"/>
      <p:regular r:id="rId35"/>
      <p:bold r:id="rId36"/>
    </p:embeddedFont>
    <p:embeddedFont>
      <p:font typeface="Lato"/>
      <p:regular r:id="rId37"/>
      <p:bold r:id="rId38"/>
      <p:italic r:id="rId39"/>
      <p:boldItalic r:id="rId40"/>
    </p:embeddedFont>
    <p:embeddedFont>
      <p:font typeface="PT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7.xml"/><Relationship Id="rId44" Type="http://schemas.openxmlformats.org/officeDocument/2006/relationships/font" Target="fonts/PTSans-boldItalic.fntdata"/><Relationship Id="rId21" Type="http://schemas.openxmlformats.org/officeDocument/2006/relationships/slide" Target="slides/slide16.xml"/><Relationship Id="rId43" Type="http://schemas.openxmlformats.org/officeDocument/2006/relationships/font" Target="fonts/PT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regular.fntdata"/><Relationship Id="rId30" Type="http://schemas.openxmlformats.org/officeDocument/2006/relationships/font" Target="fonts/DoHyeon-regular.fntdata"/><Relationship Id="rId11" Type="http://schemas.openxmlformats.org/officeDocument/2006/relationships/slide" Target="slides/slide6.xml"/><Relationship Id="rId33" Type="http://schemas.openxmlformats.org/officeDocument/2006/relationships/font" Target="fonts/Poppins-italic.fntdata"/><Relationship Id="rId10" Type="http://schemas.openxmlformats.org/officeDocument/2006/relationships/slide" Target="slides/slide5.xml"/><Relationship Id="rId32" Type="http://schemas.openxmlformats.org/officeDocument/2006/relationships/font" Target="fonts/Poppins-bold.fntdata"/><Relationship Id="rId13" Type="http://schemas.openxmlformats.org/officeDocument/2006/relationships/slide" Target="slides/slide8.xml"/><Relationship Id="rId35" Type="http://schemas.openxmlformats.org/officeDocument/2006/relationships/font" Target="fonts/Anaheim-regular.fntdata"/><Relationship Id="rId12" Type="http://schemas.openxmlformats.org/officeDocument/2006/relationships/slide" Target="slides/slide7.xml"/><Relationship Id="rId34" Type="http://schemas.openxmlformats.org/officeDocument/2006/relationships/font" Target="fonts/Poppins-boldItalic.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Anaheim-bold.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8090팀의 발표를 맡게 된 김용현입니다. 저희는 파이를 활용한 UPS 시스템 구축을 목표로 프로젝트를 진행하였습니다.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f406bb3d5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f406bb3d5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UPS 기능의 회로도 입니다. 상용 전원과 태양광으로부터 5V 2A의 전력을 공급받고, 전력 공급 여부를 ina219 전압 센서를 이용하여 센싱합니다. 이후 H913-A 충전 모듈을 이용하여 배터리가 충전되고, 클라이언트는 배터리로부터 전력을 공급받습니다.</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247ea3865b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247ea3865b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이전의 회로도를 UPS 관점에서 다시 보겠습니다. 평상시 태양광과 상용 전원을 통해 전력을 공급받아 배터리에 충전하며, 클라이언트는 배터리로부터 전력을 공급받습니다.</a:t>
            </a:r>
            <a:endParaRPr/>
          </a:p>
          <a:p>
            <a:pPr indent="0" lvl="0" marL="0" rtl="0" algn="l">
              <a:lnSpc>
                <a:spcPct val="115000"/>
              </a:lnSpc>
              <a:spcBef>
                <a:spcPts val="0"/>
              </a:spcBef>
              <a:spcAft>
                <a:spcPts val="0"/>
              </a:spcAft>
              <a:buClr>
                <a:schemeClr val="dk1"/>
              </a:buClr>
              <a:buSzPts val="1100"/>
              <a:buFont typeface="Arial"/>
              <a:buNone/>
            </a:pPr>
            <a:r>
              <a:rPr lang="en"/>
              <a:t>따라서, 정전이 발생해도 클라이언트는 배터리가 고갈되기 전까지 배터리로부터 전력을 공급받을 수 있게 됩니다.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c32277b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c32277b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INA219 전압, 전류 측정 센서입니다.</a:t>
            </a:r>
            <a:endParaRPr/>
          </a:p>
          <a:p>
            <a:pPr indent="0" lvl="0" marL="0" rtl="0" algn="l">
              <a:spcBef>
                <a:spcPts val="0"/>
              </a:spcBef>
              <a:spcAft>
                <a:spcPts val="0"/>
              </a:spcAft>
              <a:buNone/>
            </a:pPr>
            <a:r>
              <a:rPr lang="en"/>
              <a:t>라즈베리파이와  I2C통신을 통해 전원 공급 현황을 측정합니다.</a:t>
            </a:r>
            <a:endParaRPr/>
          </a:p>
          <a:p>
            <a:pPr indent="0" lvl="0" marL="0" rtl="0" algn="l">
              <a:spcBef>
                <a:spcPts val="0"/>
              </a:spcBef>
              <a:spcAft>
                <a:spcPts val="0"/>
              </a:spcAft>
              <a:buNone/>
            </a:pPr>
            <a:r>
              <a:rPr lang="en"/>
              <a:t>다중 연결을 위해 주소값을 변경하여 사용하였습니다.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fc32277bd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fc32277bd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수업시간에 사용했던 아날로그 디지털 컨버터 모듈입니다.</a:t>
            </a:r>
            <a:endParaRPr/>
          </a:p>
          <a:p>
            <a:pPr indent="0" lvl="0" marL="0" rtl="0" algn="l">
              <a:spcBef>
                <a:spcPts val="0"/>
              </a:spcBef>
              <a:spcAft>
                <a:spcPts val="0"/>
              </a:spcAft>
              <a:buNone/>
            </a:pPr>
            <a:r>
              <a:rPr lang="en"/>
              <a:t>I2C 통신을 사용하는 관계로 이전의 전압 측정센서와 함께 3채널로 구성하여 사용했습니다.</a:t>
            </a:r>
            <a:endParaRPr/>
          </a:p>
          <a:p>
            <a:pPr indent="0" lvl="0" marL="0" rtl="0" algn="l">
              <a:spcBef>
                <a:spcPts val="0"/>
              </a:spcBef>
              <a:spcAft>
                <a:spcPts val="0"/>
              </a:spcAft>
              <a:buNone/>
            </a:pPr>
            <a:r>
              <a:rPr lang="en"/>
              <a:t>모듈에 장착된 CDS 센서를 이용하여 광량을 측정했습니다.</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fbe421597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fbe421597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전압측정 센서를 이용하여 전원공급 현황을 모니터링하고, 모든 전원이 차단될 경우 소켓 통신을 이용하여 클라이언트의 전원을 종료하는 모습을 확인하실 수 있습니다.</a:t>
            </a:r>
            <a:endParaRPr/>
          </a:p>
          <a:p>
            <a:pPr indent="0" lvl="0" marL="0" rtl="0" algn="l">
              <a:spcBef>
                <a:spcPts val="0"/>
              </a:spcBef>
              <a:spcAft>
                <a:spcPts val="0"/>
              </a:spcAft>
              <a:buNone/>
            </a:pPr>
            <a:r>
              <a:rPr lang="en"/>
              <a:t>이로써 UPS 기능 구현이 완료되었습니다. 이제 패널 자동 개폐 장치를 살펴보겠습니다.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247ea3865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247ea3865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ADC 모듈에 부착된 CDS 센서를 이용하여 광량을 측정하고 광량이 기준치 이상일 경우 스텝 모터를 회전하여 패널 커버를 개방, 기준치 이하일 경우 패널 커버를 닫아 패널을 보호합니다.</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fbe421597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fbe421597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야간에 촬영된 관계로 태양광 패널을 통한 발전이 이루어지진 않았지만, CDS 센서를 통해 광량을 측정하고 자동 개폐장치가 동작하는 모습을 확인할 수 있습니다.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f406bb3d5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f406bb3d5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프로젝트를 진행하며 어려웠던 점, 이를 해결하는 과정에서 배운 점 등을 소개하도록 하겠습니다.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fc32277bd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fc32277bd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처음 구상 시 평범한 UPS처럼 태양광과 상시 전원을 통해 배터리를 충전하는 동시에 클라이언트에 전력을 공급하고,</a:t>
            </a:r>
            <a:endParaRPr>
              <a:solidFill>
                <a:schemeClr val="dk1"/>
              </a:solidFill>
            </a:endParaRPr>
          </a:p>
          <a:p>
            <a:pPr indent="0" lvl="0" marL="0" rtl="0" algn="l">
              <a:lnSpc>
                <a:spcPct val="115000"/>
              </a:lnSpc>
              <a:spcBef>
                <a:spcPts val="0"/>
              </a:spcBef>
              <a:spcAft>
                <a:spcPts val="0"/>
              </a:spcAft>
              <a:buNone/>
            </a:pPr>
            <a:r>
              <a:rPr lang="en">
                <a:solidFill>
                  <a:schemeClr val="dk1"/>
                </a:solidFill>
              </a:rPr>
              <a:t>정전이 발생할 경우 스위칭을 통해 배터리의 전력을 공급하는 방식으로 UPS 기능을 구현하고자 하였습니다.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f406bb3d59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f406bb3d59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그러나 </a:t>
            </a:r>
            <a:r>
              <a:rPr lang="en">
                <a:solidFill>
                  <a:schemeClr val="dk1"/>
                </a:solidFill>
              </a:rPr>
              <a:t>H913모듈의 경우 스위칭에 걸리는 시간이 너무 길어 클라이언트가 죽는 상황이 발생하였습니다.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이에 스위칭 회로를 사용하는 대신 배터리에서 직접 전력을 공급하는 방식을 채택하였습니다.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200">
                <a:solidFill>
                  <a:srgbClr val="595959"/>
                </a:solidFill>
                <a:latin typeface="Anaheim"/>
                <a:ea typeface="Anaheim"/>
                <a:cs typeface="Anaheim"/>
                <a:sym typeface="Anaheim"/>
              </a:rPr>
              <a:t>발표는 위와 같은 순서로 시작하겠습니다.</a:t>
            </a:r>
            <a:endParaRPr i="1" sz="1200">
              <a:solidFill>
                <a:srgbClr val="595959"/>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fc32277bdb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fc32277bdb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초반 UPS 설명 부분에서 보여드렸던 회로도입니다</a:t>
            </a:r>
            <a:r>
              <a:rPr lang="en">
                <a:solidFill>
                  <a:schemeClr val="dk1"/>
                </a:solidFill>
              </a:rPr>
              <a:t>. 사용한 18650 리튬 이온 배터리는 3.7V 출력을 가지는데, 클라이언트가 요구하는 전력은 5V입니다.</a:t>
            </a:r>
            <a:r>
              <a:rPr lang="en"/>
              <a:t> 이를 해결하기 위해 저희는 승압 모듈을 사용하여 3.7V에서 5V 승압을 통해 클라이언트에 전력을 공급하기로 했습니다.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f406bb3d59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f406bb3d5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그러나 또다른 문제가 발생했습니다. 승압 모듈을 사용하여 5V 출력을 구현하였으나 부하가 요구하는 전류를 안정적으로 공급하지 않아 클라이언트가 간헐적으로 종료되는 문제가 발생하였습니다. 이에 부득이하게 모든 파이에 5V 3A 정격 전원을 연결하여 제작을 완료하였습니다.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fc32277bdb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fc32277bdb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프로젝트를 진행했던 팀원들의 소감입니다. 각자 맡은 역할에서 프로젝트를 진행하며 배운점, 느낀점을 알아볼 수 있었습니다.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fc32277bdb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fc32277bdb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발표를</a:t>
            </a:r>
            <a:r>
              <a:rPr lang="en"/>
              <a:t> 마치기 전 질문 받도록 하겠습니다.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fc32277bdb_9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fc32277bdb_9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이상으로 SOC 반도체 회로설계 영원한 1번 강정수의 마지막 프로젝트 발표를 마치겠습니다. 감사합니다.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저희는 파이를 메인 컨트롤러로 사용하며 전원으로는 태양광과 상용 전원을 공급받는 UPS 시스템을 구현하고자 하였습니다.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UPS는 무정전 전원장치로서 정전이 발생하였을 경우에도 전기장치가 돌아갈 수 있도록 전원을 유지시켜 주는 장치입니다. 충전된 전력을 제공하는 정적 방식과, 발전을 통해 전력을 공급하는 동적 방식이 있습니다. 저희는 평상시 리튬 이온 전지에 전력을 충전하고, 정전이 발생할 경우 배터리에서 전력을 공급하는 정적 UPS를 제작하였습니다.</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be421597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be421597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UPS는 갑작스런 정전으로 인한 데이터의 유실, 전자장치의 고장 등을 대비하는데 많이 사용됩니다. 노트북과 휴대폰의 배터리도 일종의 UPS라고 볼 수 있습니다. 저희는 UPS에 연결된 파이를 사용자라고 가정하고, 정전이 발생할 경우 소켓 통신을 이용해 클라이언트를 안전하게 종료할 수 있도록 하는 시스템을 구상했습니다.</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fbe421597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fbe421597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기존의 UPS와는 달리, UPS에 태양광 발전을 접목하여 친환경 에너지를 사용할 수 있도록 하였습니다. 태양광 패널이 파손과 오염에 취약하다는 점을 고려하여 패널 커버 자동 개폐 장치를 추가로 구상하였습니다.</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최종 목표는 다음과 같습니다. 평상시 상용 전원과 태양광 전원을 이용하여 배터리를 충전하는 동시에 클라이언트에 전력을 공급합니다.</a:t>
            </a:r>
            <a:endParaRPr/>
          </a:p>
          <a:p>
            <a:pPr indent="0" lvl="0" marL="0" rtl="0" algn="l">
              <a:lnSpc>
                <a:spcPct val="115000"/>
              </a:lnSpc>
              <a:spcBef>
                <a:spcPts val="0"/>
              </a:spcBef>
              <a:spcAft>
                <a:spcPts val="0"/>
              </a:spcAft>
              <a:buClr>
                <a:schemeClr val="dk1"/>
              </a:buClr>
              <a:buSzPts val="1100"/>
              <a:buFont typeface="Arial"/>
              <a:buNone/>
            </a:pPr>
            <a:r>
              <a:rPr lang="en"/>
              <a:t>이때 태양광 에너지는 광량에 따라 자동으로 발전 여부를 결정합니다.</a:t>
            </a:r>
            <a:endParaRPr/>
          </a:p>
          <a:p>
            <a:pPr indent="0" lvl="0" marL="0" rtl="0" algn="l">
              <a:lnSpc>
                <a:spcPct val="115000"/>
              </a:lnSpc>
              <a:spcBef>
                <a:spcPts val="0"/>
              </a:spcBef>
              <a:spcAft>
                <a:spcPts val="0"/>
              </a:spcAft>
              <a:buClr>
                <a:schemeClr val="dk1"/>
              </a:buClr>
              <a:buSzPts val="1100"/>
              <a:buFont typeface="Arial"/>
              <a:buNone/>
            </a:pPr>
            <a:r>
              <a:rPr lang="en"/>
              <a:t>만약 두 전력원으로부터 전력이 공급되지 않을 경우, 클라이언트에 전원 종료 명령을 전달하여 배터리가 고갈되기 전에 시스템을 안전하게 종료합니다.</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f404c41ab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f404c41ab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사용한 모듈은 다음과 같습니다.</a:t>
            </a:r>
            <a:endParaRPr/>
          </a:p>
          <a:p>
            <a:pPr indent="0" lvl="0" marL="0" rtl="0" algn="l">
              <a:spcBef>
                <a:spcPts val="0"/>
              </a:spcBef>
              <a:spcAft>
                <a:spcPts val="0"/>
              </a:spcAft>
              <a:buNone/>
            </a:pPr>
            <a:r>
              <a:rPr lang="en"/>
              <a:t>각 모듈의 용도는 발표를 진행하며 설명하도록 하겠습니다.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f404c41ab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f404c41ab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위 모듈들을 사용하여 UPS 기능과 태양광 패널 자동 개폐 기능을 구현하였습니다. 각 기능에 대해 소개하도록 하겠습니다.</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hyperlink" Target="http://bit.ly/2TtBDfr" TargetMode="External"/><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72300" y="3239202"/>
            <a:ext cx="7199400" cy="4215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p:nvPr>
            <p:ph hasCustomPrompt="1" type="title"/>
          </p:nvPr>
        </p:nvSpPr>
        <p:spPr>
          <a:xfrm>
            <a:off x="2476500" y="1872450"/>
            <a:ext cx="4191000" cy="1043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3"/>
          <p:cNvSpPr txBox="1"/>
          <p:nvPr>
            <p:ph hasCustomPrompt="1" idx="2" type="title"/>
          </p:nvPr>
        </p:nvSpPr>
        <p:spPr>
          <a:xfrm>
            <a:off x="37592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3" type="title"/>
          </p:nvPr>
        </p:nvSpPr>
        <p:spPr>
          <a:xfrm>
            <a:off x="46900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4" type="title"/>
          </p:nvPr>
        </p:nvSpPr>
        <p:spPr>
          <a:xfrm>
            <a:off x="37591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46899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37592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6900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3" name="Google Shape;113;p13"/>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4" name="Google Shape;114;p13"/>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5" name="Google Shape;115;p13"/>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6" name="Google Shape;116;p13"/>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7" name="Google Shape;117;p13"/>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4"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4"/>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pic>
        <p:nvPicPr>
          <p:cNvPr id="128" name="Google Shape;128;p14"/>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3"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5"/>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15"/>
          <p:cNvSpPr/>
          <p:nvPr>
            <p:ph idx="2" type="pic"/>
          </p:nvPr>
        </p:nvSpPr>
        <p:spPr>
          <a:xfrm>
            <a:off x="713225" y="539500"/>
            <a:ext cx="2801100" cy="4064700"/>
          </a:xfrm>
          <a:prstGeom prst="round2DiagRect">
            <a:avLst>
              <a:gd fmla="val 16667" name="adj1"/>
              <a:gd fmla="val 0" name="adj2"/>
            </a:avLst>
          </a:prstGeom>
          <a:noFill/>
          <a:ln>
            <a:noFill/>
          </a:ln>
        </p:spPr>
      </p:sp>
      <p:sp>
        <p:nvSpPr>
          <p:cNvPr id="138" name="Google Shape;138;p15"/>
          <p:cNvSpPr/>
          <p:nvPr>
            <p:ph idx="3" type="pic"/>
          </p:nvPr>
        </p:nvSpPr>
        <p:spPr>
          <a:xfrm>
            <a:off x="3595575" y="539500"/>
            <a:ext cx="2191200" cy="2328300"/>
          </a:xfrm>
          <a:prstGeom prst="round2DiagRect">
            <a:avLst>
              <a:gd fmla="val 16667" name="adj1"/>
              <a:gd fmla="val 0" name="adj2"/>
            </a:avLst>
          </a:prstGeom>
          <a:noFill/>
          <a:ln>
            <a:noFill/>
          </a:ln>
        </p:spPr>
      </p:sp>
      <p:sp>
        <p:nvSpPr>
          <p:cNvPr id="139" name="Google Shape;139;p15"/>
          <p:cNvSpPr/>
          <p:nvPr>
            <p:ph idx="4" type="pic"/>
          </p:nvPr>
        </p:nvSpPr>
        <p:spPr>
          <a:xfrm>
            <a:off x="3595575" y="2953775"/>
            <a:ext cx="4835100" cy="1650300"/>
          </a:xfrm>
          <a:prstGeom prst="round2DiagRect">
            <a:avLst>
              <a:gd fmla="val 16667" name="adj1"/>
              <a:gd fmla="val 0" name="adj2"/>
            </a:avLst>
          </a:prstGeom>
          <a:noFill/>
          <a:ln>
            <a:noFill/>
          </a:ln>
        </p:spPr>
      </p:sp>
      <p:pic>
        <p:nvPicPr>
          <p:cNvPr id="140" name="Google Shape;140;p15"/>
          <p:cNvPicPr preferRelativeResize="0"/>
          <p:nvPr/>
        </p:nvPicPr>
        <p:blipFill rotWithShape="1">
          <a:blip r:embed="rId3">
            <a:alphaModFix/>
          </a:blip>
          <a:srcRect b="129" l="73637" r="0" t="129"/>
          <a:stretch/>
        </p:blipFill>
        <p:spPr>
          <a:xfrm>
            <a:off x="10239" y="3372450"/>
            <a:ext cx="452574" cy="1307951"/>
          </a:xfrm>
          <a:prstGeom prst="rect">
            <a:avLst/>
          </a:prstGeom>
          <a:noFill/>
          <a:ln>
            <a:noFill/>
          </a:ln>
        </p:spPr>
      </p:pic>
      <p:grpSp>
        <p:nvGrpSpPr>
          <p:cNvPr id="141" name="Google Shape;141;p15"/>
          <p:cNvGrpSpPr/>
          <p:nvPr/>
        </p:nvGrpSpPr>
        <p:grpSpPr>
          <a:xfrm>
            <a:off x="-1" y="2100"/>
            <a:ext cx="9144001" cy="5141388"/>
            <a:chOff x="-1" y="2100"/>
            <a:chExt cx="9144001" cy="5141388"/>
          </a:xfrm>
        </p:grpSpPr>
        <p:pic>
          <p:nvPicPr>
            <p:cNvPr id="142" name="Google Shape;142;p15"/>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43" name="Google Shape;143;p15"/>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44" name="Google Shape;144;p15"/>
          <p:cNvGrpSpPr/>
          <p:nvPr/>
        </p:nvGrpSpPr>
        <p:grpSpPr>
          <a:xfrm>
            <a:off x="5356527" y="4752250"/>
            <a:ext cx="3785698" cy="388025"/>
            <a:chOff x="5356527" y="4752250"/>
            <a:chExt cx="3785698" cy="388025"/>
          </a:xfrm>
        </p:grpSpPr>
        <p:pic>
          <p:nvPicPr>
            <p:cNvPr id="145" name="Google Shape;145;p15"/>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46" name="Google Shape;146;p15"/>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47" name="Shape 147"/>
        <p:cNvGrpSpPr/>
        <p:nvPr/>
      </p:nvGrpSpPr>
      <p:grpSpPr>
        <a:xfrm>
          <a:off x="0" y="0"/>
          <a:ext cx="0" cy="0"/>
          <a:chOff x="0" y="0"/>
          <a:chExt cx="0" cy="0"/>
        </a:xfrm>
      </p:grpSpPr>
      <p:pic>
        <p:nvPicPr>
          <p:cNvPr id="148" name="Google Shape;148;p1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9" name="Google Shape;149;p16"/>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16"/>
          <p:cNvSpPr txBox="1"/>
          <p:nvPr>
            <p:ph idx="1" type="body"/>
          </p:nvPr>
        </p:nvSpPr>
        <p:spPr>
          <a:xfrm>
            <a:off x="720000" y="2101875"/>
            <a:ext cx="3234900" cy="124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53" name="Google Shape;153;p17"/>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 name="Google Shape;154;p17"/>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17"/>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 name="Google Shape;156;p17"/>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17"/>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58" name="Google Shape;158;p17"/>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59" name="Google Shape;159;p17"/>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160" name="Google Shape;160;p17"/>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61" name="Google Shape;161;p17"/>
          <p:cNvGrpSpPr/>
          <p:nvPr/>
        </p:nvGrpSpPr>
        <p:grpSpPr>
          <a:xfrm flipH="1">
            <a:off x="2620475" y="0"/>
            <a:ext cx="6523526" cy="369900"/>
            <a:chOff x="0" y="0"/>
            <a:chExt cx="6523526" cy="369900"/>
          </a:xfrm>
        </p:grpSpPr>
        <p:pic>
          <p:nvPicPr>
            <p:cNvPr id="162" name="Google Shape;162;p1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63" name="Google Shape;163;p1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4" name="Shape 164"/>
        <p:cNvGrpSpPr/>
        <p:nvPr/>
      </p:nvGrpSpPr>
      <p:grpSpPr>
        <a:xfrm>
          <a:off x="0" y="0"/>
          <a:ext cx="0" cy="0"/>
          <a:chOff x="0" y="0"/>
          <a:chExt cx="0" cy="0"/>
        </a:xfrm>
      </p:grpSpPr>
      <p:pic>
        <p:nvPicPr>
          <p:cNvPr id="165" name="Google Shape;165;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6" name="Google Shape;166;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 name="Google Shape;167;p18"/>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8"/>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8"/>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18"/>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18"/>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2" name="Google Shape;172;p18"/>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3" name="Google Shape;173;p18"/>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4" name="Google Shape;174;p18"/>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175" name="Google Shape;175;p18"/>
          <p:cNvGrpSpPr/>
          <p:nvPr/>
        </p:nvGrpSpPr>
        <p:grpSpPr>
          <a:xfrm>
            <a:off x="-1" y="-4719"/>
            <a:ext cx="9144001" cy="5148207"/>
            <a:chOff x="-1" y="-4719"/>
            <a:chExt cx="9144001" cy="5148207"/>
          </a:xfrm>
        </p:grpSpPr>
        <p:pic>
          <p:nvPicPr>
            <p:cNvPr id="176" name="Google Shape;176;p18"/>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77" name="Google Shape;177;p18"/>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178" name="Google Shape;178;p18"/>
          <p:cNvGrpSpPr/>
          <p:nvPr/>
        </p:nvGrpSpPr>
        <p:grpSpPr>
          <a:xfrm rot="10800000">
            <a:off x="0" y="-4719"/>
            <a:ext cx="4881173" cy="365700"/>
            <a:chOff x="4261050" y="4610675"/>
            <a:chExt cx="4881173" cy="365700"/>
          </a:xfrm>
        </p:grpSpPr>
        <p:pic>
          <p:nvPicPr>
            <p:cNvPr id="179" name="Google Shape;179;p1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80" name="Google Shape;180;p1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1" name="Shape 181"/>
        <p:cNvGrpSpPr/>
        <p:nvPr/>
      </p:nvGrpSpPr>
      <p:grpSpPr>
        <a:xfrm>
          <a:off x="0" y="0"/>
          <a:ext cx="0" cy="0"/>
          <a:chOff x="0" y="0"/>
          <a:chExt cx="0" cy="0"/>
        </a:xfrm>
      </p:grpSpPr>
      <p:pic>
        <p:nvPicPr>
          <p:cNvPr id="182" name="Google Shape;182;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3" name="Google Shape;183;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4" name="Google Shape;184;p19"/>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19"/>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19"/>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p19"/>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19"/>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19"/>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19"/>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1" name="Google Shape;191;p19"/>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2" name="Google Shape;192;p19"/>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3" name="Google Shape;193;p19"/>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4" name="Google Shape;194;p19"/>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5" name="Google Shape;195;p19"/>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196" name="Google Shape;196;p19"/>
          <p:cNvPicPr preferRelativeResize="0"/>
          <p:nvPr/>
        </p:nvPicPr>
        <p:blipFill rotWithShape="1">
          <a:blip r:embed="rId3">
            <a:alphaModFix/>
          </a:blip>
          <a:srcRect b="22414" l="68148" r="0" t="0"/>
          <a:stretch/>
        </p:blipFill>
        <p:spPr>
          <a:xfrm rot="10800000">
            <a:off x="8580849" y="64376"/>
            <a:ext cx="563126" cy="1047824"/>
          </a:xfrm>
          <a:prstGeom prst="rect">
            <a:avLst/>
          </a:prstGeom>
          <a:noFill/>
          <a:ln>
            <a:noFill/>
          </a:ln>
        </p:spPr>
      </p:pic>
      <p:pic>
        <p:nvPicPr>
          <p:cNvPr id="197" name="Google Shape;197;p19"/>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8" name="Shape 198"/>
        <p:cNvGrpSpPr/>
        <p:nvPr/>
      </p:nvGrpSpPr>
      <p:grpSpPr>
        <a:xfrm>
          <a:off x="0" y="0"/>
          <a:ext cx="0" cy="0"/>
          <a:chOff x="0" y="0"/>
          <a:chExt cx="0" cy="0"/>
        </a:xfrm>
      </p:grpSpPr>
      <p:pic>
        <p:nvPicPr>
          <p:cNvPr id="199" name="Google Shape;199;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0" name="Google Shape;200;p20"/>
          <p:cNvSpPr txBox="1"/>
          <p:nvPr>
            <p:ph hasCustomPrompt="1" type="title"/>
          </p:nvPr>
        </p:nvSpPr>
        <p:spPr>
          <a:xfrm>
            <a:off x="3099888" y="2045129"/>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1" name="Google Shape;201;p20"/>
          <p:cNvSpPr txBox="1"/>
          <p:nvPr>
            <p:ph idx="1" type="subTitle"/>
          </p:nvPr>
        </p:nvSpPr>
        <p:spPr>
          <a:xfrm>
            <a:off x="3099898" y="2737825"/>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02" name="Google Shape;202;p20"/>
          <p:cNvSpPr txBox="1"/>
          <p:nvPr>
            <p:ph hasCustomPrompt="1" idx="2" type="title"/>
          </p:nvPr>
        </p:nvSpPr>
        <p:spPr>
          <a:xfrm>
            <a:off x="3099904" y="669938"/>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3" name="Google Shape;203;p20"/>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04" name="Google Shape;204;p20"/>
          <p:cNvSpPr txBox="1"/>
          <p:nvPr>
            <p:ph hasCustomPrompt="1" idx="4" type="title"/>
          </p:nvPr>
        </p:nvSpPr>
        <p:spPr>
          <a:xfrm>
            <a:off x="3099896" y="3420317"/>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5" name="Google Shape;205;p20"/>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06" name="Google Shape;206;p20"/>
          <p:cNvGrpSpPr/>
          <p:nvPr/>
        </p:nvGrpSpPr>
        <p:grpSpPr>
          <a:xfrm>
            <a:off x="0" y="0"/>
            <a:ext cx="9149044" cy="5153909"/>
            <a:chOff x="0" y="0"/>
            <a:chExt cx="9149044" cy="5153909"/>
          </a:xfrm>
        </p:grpSpPr>
        <p:grpSp>
          <p:nvGrpSpPr>
            <p:cNvPr id="207" name="Google Shape;207;p20"/>
            <p:cNvGrpSpPr/>
            <p:nvPr/>
          </p:nvGrpSpPr>
          <p:grpSpPr>
            <a:xfrm>
              <a:off x="2633519" y="4796608"/>
              <a:ext cx="6515525" cy="357300"/>
              <a:chOff x="2633519" y="4796608"/>
              <a:chExt cx="6515525" cy="357300"/>
            </a:xfrm>
          </p:grpSpPr>
          <p:pic>
            <p:nvPicPr>
              <p:cNvPr id="208" name="Google Shape;208;p2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09" name="Google Shape;209;p2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10" name="Google Shape;210;p20"/>
            <p:cNvGrpSpPr/>
            <p:nvPr/>
          </p:nvGrpSpPr>
          <p:grpSpPr>
            <a:xfrm>
              <a:off x="0" y="0"/>
              <a:ext cx="6523526" cy="359400"/>
              <a:chOff x="0" y="0"/>
              <a:chExt cx="6523526" cy="359400"/>
            </a:xfrm>
          </p:grpSpPr>
          <p:pic>
            <p:nvPicPr>
              <p:cNvPr id="211" name="Google Shape;211;p2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12" name="Google Shape;212;p2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13" name="Google Shape;213;p20"/>
          <p:cNvPicPr preferRelativeResize="0"/>
          <p:nvPr/>
        </p:nvPicPr>
        <p:blipFill rotWithShape="1">
          <a:blip r:embed="rId6">
            <a:alphaModFix/>
          </a:blip>
          <a:srcRect b="129" l="0" r="0" t="129"/>
          <a:stretch/>
        </p:blipFill>
        <p:spPr>
          <a:xfrm rot="5400000">
            <a:off x="-128174" y="3562553"/>
            <a:ext cx="1716695" cy="1307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5690275" y="1037350"/>
            <a:ext cx="1097400" cy="1097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p:nvPr>
            <p:ph idx="3" type="pic"/>
          </p:nvPr>
        </p:nvSpPr>
        <p:spPr>
          <a:xfrm>
            <a:off x="713225" y="539500"/>
            <a:ext cx="2760600" cy="4064400"/>
          </a:xfrm>
          <a:prstGeom prst="round2DiagRect">
            <a:avLst>
              <a:gd fmla="val 16667" name="adj1"/>
              <a:gd fmla="val 0" name="adj2"/>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4" name="Shape 214"/>
        <p:cNvGrpSpPr/>
        <p:nvPr/>
      </p:nvGrpSpPr>
      <p:grpSpPr>
        <a:xfrm>
          <a:off x="0" y="0"/>
          <a:ext cx="0" cy="0"/>
          <a:chOff x="0" y="0"/>
          <a:chExt cx="0" cy="0"/>
        </a:xfrm>
      </p:grpSpPr>
      <p:pic>
        <p:nvPicPr>
          <p:cNvPr id="215" name="Google Shape;215;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16" name="Google Shape;216;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7" name="Google Shape;217;p21"/>
          <p:cNvGrpSpPr/>
          <p:nvPr/>
        </p:nvGrpSpPr>
        <p:grpSpPr>
          <a:xfrm>
            <a:off x="0" y="0"/>
            <a:ext cx="6523526" cy="369900"/>
            <a:chOff x="0" y="0"/>
            <a:chExt cx="6523526" cy="369900"/>
          </a:xfrm>
        </p:grpSpPr>
        <p:pic>
          <p:nvPicPr>
            <p:cNvPr id="218" name="Google Shape;218;p2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19" name="Google Shape;219;p2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20" name="Google Shape;220;p21"/>
          <p:cNvGrpSpPr/>
          <p:nvPr/>
        </p:nvGrpSpPr>
        <p:grpSpPr>
          <a:xfrm>
            <a:off x="0" y="0"/>
            <a:ext cx="9144000" cy="5143512"/>
            <a:chOff x="0" y="0"/>
            <a:chExt cx="9144000" cy="5143512"/>
          </a:xfrm>
        </p:grpSpPr>
        <p:pic>
          <p:nvPicPr>
            <p:cNvPr id="221" name="Google Shape;221;p2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22" name="Google Shape;222;p2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23" name="Shape 223"/>
        <p:cNvGrpSpPr/>
        <p:nvPr/>
      </p:nvGrpSpPr>
      <p:grpSpPr>
        <a:xfrm>
          <a:off x="0" y="0"/>
          <a:ext cx="0" cy="0"/>
          <a:chOff x="0" y="0"/>
          <a:chExt cx="0" cy="0"/>
        </a:xfrm>
      </p:grpSpPr>
      <p:pic>
        <p:nvPicPr>
          <p:cNvPr id="224" name="Google Shape;224;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5" name="Google Shape;225;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6" name="Google Shape;226;p22"/>
          <p:cNvPicPr preferRelativeResize="0"/>
          <p:nvPr/>
        </p:nvPicPr>
        <p:blipFill rotWithShape="1">
          <a:blip r:embed="rId3">
            <a:alphaModFix/>
          </a:blip>
          <a:srcRect b="34262" l="14813" r="0" t="0"/>
          <a:stretch/>
        </p:blipFill>
        <p:spPr>
          <a:xfrm rot="10800000">
            <a:off x="7654149" y="-40526"/>
            <a:ext cx="1506076" cy="887826"/>
          </a:xfrm>
          <a:prstGeom prst="rect">
            <a:avLst/>
          </a:prstGeom>
          <a:noFill/>
          <a:ln>
            <a:noFill/>
          </a:ln>
        </p:spPr>
      </p:pic>
      <p:grpSp>
        <p:nvGrpSpPr>
          <p:cNvPr id="227" name="Google Shape;227;p22"/>
          <p:cNvGrpSpPr/>
          <p:nvPr/>
        </p:nvGrpSpPr>
        <p:grpSpPr>
          <a:xfrm flipH="1">
            <a:off x="0" y="0"/>
            <a:ext cx="9144000" cy="5143512"/>
            <a:chOff x="0" y="0"/>
            <a:chExt cx="9144000" cy="5143512"/>
          </a:xfrm>
        </p:grpSpPr>
        <p:pic>
          <p:nvPicPr>
            <p:cNvPr id="228" name="Google Shape;228;p2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29" name="Google Shape;229;p2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30" name="Shape 230"/>
        <p:cNvGrpSpPr/>
        <p:nvPr/>
      </p:nvGrpSpPr>
      <p:grpSpPr>
        <a:xfrm>
          <a:off x="0" y="0"/>
          <a:ext cx="0" cy="0"/>
          <a:chOff x="0" y="0"/>
          <a:chExt cx="0" cy="0"/>
        </a:xfrm>
      </p:grpSpPr>
      <p:pic>
        <p:nvPicPr>
          <p:cNvPr id="231" name="Google Shape;231;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32" name="Google Shape;232;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3" name="Google Shape;233;p23"/>
          <p:cNvGrpSpPr/>
          <p:nvPr/>
        </p:nvGrpSpPr>
        <p:grpSpPr>
          <a:xfrm flipH="1">
            <a:off x="2620475" y="0"/>
            <a:ext cx="6523526" cy="369900"/>
            <a:chOff x="0" y="0"/>
            <a:chExt cx="6523526" cy="369900"/>
          </a:xfrm>
        </p:grpSpPr>
        <p:pic>
          <p:nvPicPr>
            <p:cNvPr id="234" name="Google Shape;234;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35" name="Google Shape;235;p2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36" name="Google Shape;236;p23"/>
          <p:cNvPicPr preferRelativeResize="0"/>
          <p:nvPr/>
        </p:nvPicPr>
        <p:blipFill rotWithShape="1">
          <a:blip r:embed="rId5">
            <a:alphaModFix/>
          </a:blip>
          <a:srcRect b="41941" l="0" r="56111" t="0"/>
          <a:stretch/>
        </p:blipFill>
        <p:spPr>
          <a:xfrm rot="-5400000">
            <a:off x="8325038" y="4266787"/>
            <a:ext cx="775950" cy="784125"/>
          </a:xfrm>
          <a:prstGeom prst="rect">
            <a:avLst/>
          </a:prstGeom>
          <a:noFill/>
          <a:ln>
            <a:noFill/>
          </a:ln>
        </p:spPr>
      </p:pic>
      <p:pic>
        <p:nvPicPr>
          <p:cNvPr id="237" name="Google Shape;237;p23"/>
          <p:cNvPicPr preferRelativeResize="0"/>
          <p:nvPr/>
        </p:nvPicPr>
        <p:blipFill>
          <a:blip r:embed="rId6">
            <a:alphaModFix/>
          </a:blip>
          <a:stretch>
            <a:fillRect/>
          </a:stretch>
        </p:blipFill>
        <p:spPr>
          <a:xfrm flipH="1" rot="-5400000">
            <a:off x="0" y="4170725"/>
            <a:ext cx="972775" cy="9727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38" name="Shape 238"/>
        <p:cNvGrpSpPr/>
        <p:nvPr/>
      </p:nvGrpSpPr>
      <p:grpSpPr>
        <a:xfrm>
          <a:off x="0" y="0"/>
          <a:ext cx="0" cy="0"/>
          <a:chOff x="0" y="0"/>
          <a:chExt cx="0" cy="0"/>
        </a:xfrm>
      </p:grpSpPr>
      <p:pic>
        <p:nvPicPr>
          <p:cNvPr id="239" name="Google Shape;239;p2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0" name="Google Shape;240;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41" name="Google Shape;241;p24"/>
          <p:cNvPicPr preferRelativeResize="0"/>
          <p:nvPr/>
        </p:nvPicPr>
        <p:blipFill rotWithShape="1">
          <a:blip r:embed="rId3">
            <a:alphaModFix/>
          </a:blip>
          <a:srcRect b="35496" l="0" r="0" t="128"/>
          <a:stretch/>
        </p:blipFill>
        <p:spPr>
          <a:xfrm>
            <a:off x="6296175" y="4293872"/>
            <a:ext cx="1716701" cy="844200"/>
          </a:xfrm>
          <a:prstGeom prst="rect">
            <a:avLst/>
          </a:prstGeom>
          <a:noFill/>
          <a:ln>
            <a:noFill/>
          </a:ln>
        </p:spPr>
      </p:pic>
      <p:grpSp>
        <p:nvGrpSpPr>
          <p:cNvPr id="242" name="Google Shape;242;p24"/>
          <p:cNvGrpSpPr/>
          <p:nvPr/>
        </p:nvGrpSpPr>
        <p:grpSpPr>
          <a:xfrm>
            <a:off x="0" y="0"/>
            <a:ext cx="3789523" cy="359400"/>
            <a:chOff x="0" y="0"/>
            <a:chExt cx="3789523" cy="359400"/>
          </a:xfrm>
        </p:grpSpPr>
        <p:pic>
          <p:nvPicPr>
            <p:cNvPr id="243" name="Google Shape;243;p24"/>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44" name="Google Shape;244;p24"/>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45" name="Google Shape;245;p24"/>
          <p:cNvPicPr preferRelativeResize="0"/>
          <p:nvPr/>
        </p:nvPicPr>
        <p:blipFill>
          <a:blip r:embed="rId6">
            <a:alphaModFix/>
          </a:blip>
          <a:stretch>
            <a:fillRect/>
          </a:stretch>
        </p:blipFill>
        <p:spPr>
          <a:xfrm flipH="1" rot="10800000">
            <a:off x="8171225" y="4170725"/>
            <a:ext cx="972775" cy="972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46" name="Shape 246"/>
        <p:cNvGrpSpPr/>
        <p:nvPr/>
      </p:nvGrpSpPr>
      <p:grpSpPr>
        <a:xfrm>
          <a:off x="0" y="0"/>
          <a:ext cx="0" cy="0"/>
          <a:chOff x="0" y="0"/>
          <a:chExt cx="0" cy="0"/>
        </a:xfrm>
      </p:grpSpPr>
      <p:pic>
        <p:nvPicPr>
          <p:cNvPr id="247" name="Google Shape;247;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8" name="Google Shape;248;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9" name="Google Shape;249;p25"/>
          <p:cNvGrpSpPr/>
          <p:nvPr/>
        </p:nvGrpSpPr>
        <p:grpSpPr>
          <a:xfrm flipH="1" rot="10800000">
            <a:off x="5131123" y="0"/>
            <a:ext cx="4012877" cy="359400"/>
            <a:chOff x="5129348" y="4780863"/>
            <a:chExt cx="4012877" cy="359400"/>
          </a:xfrm>
        </p:grpSpPr>
        <p:pic>
          <p:nvPicPr>
            <p:cNvPr id="250" name="Google Shape;250;p25"/>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51" name="Google Shape;251;p25"/>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52" name="Google Shape;252;p25"/>
          <p:cNvPicPr preferRelativeResize="0"/>
          <p:nvPr/>
        </p:nvPicPr>
        <p:blipFill>
          <a:blip r:embed="rId5">
            <a:alphaModFix/>
          </a:blip>
          <a:stretch>
            <a:fillRect/>
          </a:stretch>
        </p:blipFill>
        <p:spPr>
          <a:xfrm rot="-5400000">
            <a:off x="-25" y="0"/>
            <a:ext cx="972775" cy="972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53"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5" name="Google Shape;255;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6" name="Google Shape;256;p26"/>
          <p:cNvGrpSpPr/>
          <p:nvPr/>
        </p:nvGrpSpPr>
        <p:grpSpPr>
          <a:xfrm>
            <a:off x="0" y="12"/>
            <a:ext cx="9144000" cy="5143487"/>
            <a:chOff x="0" y="12"/>
            <a:chExt cx="9144000" cy="5143487"/>
          </a:xfrm>
        </p:grpSpPr>
        <p:pic>
          <p:nvPicPr>
            <p:cNvPr id="257" name="Google Shape;257;p26"/>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258" name="Google Shape;258;p26"/>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259" name="Google Shape;259;p26"/>
          <p:cNvGrpSpPr/>
          <p:nvPr/>
        </p:nvGrpSpPr>
        <p:grpSpPr>
          <a:xfrm rot="10800000">
            <a:off x="0" y="0"/>
            <a:ext cx="4012877" cy="359400"/>
            <a:chOff x="5129346" y="4780863"/>
            <a:chExt cx="4012877" cy="359400"/>
          </a:xfrm>
        </p:grpSpPr>
        <p:pic>
          <p:nvPicPr>
            <p:cNvPr id="260" name="Google Shape;260;p2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61" name="Google Shape;261;p2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2" name="Shape 262"/>
        <p:cNvGrpSpPr/>
        <p:nvPr/>
      </p:nvGrpSpPr>
      <p:grpSpPr>
        <a:xfrm>
          <a:off x="0" y="0"/>
          <a:ext cx="0" cy="0"/>
          <a:chOff x="0" y="0"/>
          <a:chExt cx="0" cy="0"/>
        </a:xfrm>
      </p:grpSpPr>
      <p:pic>
        <p:nvPicPr>
          <p:cNvPr id="263" name="Google Shape;263;p2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64" name="Google Shape;264;p27"/>
          <p:cNvSpPr txBox="1"/>
          <p:nvPr>
            <p:ph type="title"/>
          </p:nvPr>
        </p:nvSpPr>
        <p:spPr>
          <a:xfrm>
            <a:off x="4364013" y="540000"/>
            <a:ext cx="36993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5" name="Google Shape;265;p27"/>
          <p:cNvSpPr txBox="1"/>
          <p:nvPr>
            <p:ph idx="1" type="subTitle"/>
          </p:nvPr>
        </p:nvSpPr>
        <p:spPr>
          <a:xfrm>
            <a:off x="4364013" y="2369350"/>
            <a:ext cx="36993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6" name="Google Shape;266;p27"/>
          <p:cNvSpPr/>
          <p:nvPr>
            <p:ph idx="2" type="pic"/>
          </p:nvPr>
        </p:nvSpPr>
        <p:spPr>
          <a:xfrm>
            <a:off x="713225" y="539550"/>
            <a:ext cx="3072600" cy="4064400"/>
          </a:xfrm>
          <a:prstGeom prst="round2DiagRect">
            <a:avLst>
              <a:gd fmla="val 16667" name="adj1"/>
              <a:gd fmla="val 0" name="adj2"/>
            </a:avLst>
          </a:prstGeom>
          <a:noFill/>
          <a:ln>
            <a:noFill/>
          </a:ln>
        </p:spPr>
      </p:sp>
      <p:sp>
        <p:nvSpPr>
          <p:cNvPr id="267" name="Google Shape;267;p27"/>
          <p:cNvSpPr txBox="1"/>
          <p:nvPr/>
        </p:nvSpPr>
        <p:spPr>
          <a:xfrm>
            <a:off x="4364013" y="3542325"/>
            <a:ext cx="3699300" cy="64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hlink"/>
                </a:solidFill>
                <a:latin typeface="Poppins"/>
                <a:ea typeface="Poppins"/>
                <a:cs typeface="Poppins"/>
                <a:sym typeface="Poppins"/>
                <a:hlinkClick r:id="rId3"/>
              </a:rPr>
              <a:t>Slidesgo</a:t>
            </a:r>
            <a:r>
              <a:rPr lang="en" sz="1000">
                <a:solidFill>
                  <a:schemeClr val="dk1"/>
                </a:solidFill>
                <a:latin typeface="Poppins"/>
                <a:ea typeface="Poppins"/>
                <a:cs typeface="Poppins"/>
                <a:sym typeface="Poppins"/>
              </a:rPr>
              <a:t>, and includes icons by </a:t>
            </a:r>
            <a:r>
              <a:rPr b="1" lang="en" sz="10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 sz="1000">
                <a:solidFill>
                  <a:schemeClr val="dk1"/>
                </a:solidFill>
                <a:latin typeface="Poppins"/>
                <a:ea typeface="Poppins"/>
                <a:cs typeface="Poppins"/>
                <a:sym typeface="Poppins"/>
              </a:rPr>
              <a:t>, and infographics &amp; images by </a:t>
            </a:r>
            <a:r>
              <a:rPr b="1" lang="en" sz="1000" u="sng">
                <a:solidFill>
                  <a:schemeClr val="dk1"/>
                </a:solidFill>
                <a:latin typeface="Poppins"/>
                <a:ea typeface="Poppins"/>
                <a:cs typeface="Poppins"/>
                <a:sym typeface="Poppins"/>
                <a:hlinkClick r:id="rId5">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b="1" sz="1000" u="sng">
              <a:solidFill>
                <a:schemeClr val="dk1"/>
              </a:solidFill>
              <a:latin typeface="Poppins"/>
              <a:ea typeface="Poppins"/>
              <a:cs typeface="Poppins"/>
              <a:sym typeface="Poppins"/>
            </a:endParaRPr>
          </a:p>
        </p:txBody>
      </p:sp>
      <p:grpSp>
        <p:nvGrpSpPr>
          <p:cNvPr id="268" name="Google Shape;268;p27"/>
          <p:cNvGrpSpPr/>
          <p:nvPr/>
        </p:nvGrpSpPr>
        <p:grpSpPr>
          <a:xfrm>
            <a:off x="-6816" y="0"/>
            <a:ext cx="9150952" cy="5153913"/>
            <a:chOff x="-6816" y="0"/>
            <a:chExt cx="9150952" cy="5153913"/>
          </a:xfrm>
        </p:grpSpPr>
        <p:grpSp>
          <p:nvGrpSpPr>
            <p:cNvPr id="269" name="Google Shape;269;p27"/>
            <p:cNvGrpSpPr/>
            <p:nvPr/>
          </p:nvGrpSpPr>
          <p:grpSpPr>
            <a:xfrm flipH="1">
              <a:off x="5354613" y="0"/>
              <a:ext cx="3789523" cy="359400"/>
              <a:chOff x="0" y="0"/>
              <a:chExt cx="3789523" cy="359400"/>
            </a:xfrm>
          </p:grpSpPr>
          <p:pic>
            <p:nvPicPr>
              <p:cNvPr id="270" name="Google Shape;270;p27"/>
              <p:cNvPicPr preferRelativeResize="0"/>
              <p:nvPr/>
            </p:nvPicPr>
            <p:blipFill>
              <a:blip r:embed="rId6">
                <a:alphaModFix/>
              </a:blip>
              <a:stretch>
                <a:fillRect/>
              </a:stretch>
            </p:blipFill>
            <p:spPr>
              <a:xfrm>
                <a:off x="0" y="0"/>
                <a:ext cx="3789523" cy="359400"/>
              </a:xfrm>
              <a:prstGeom prst="rect">
                <a:avLst/>
              </a:prstGeom>
              <a:noFill/>
              <a:ln>
                <a:noFill/>
              </a:ln>
            </p:spPr>
          </p:pic>
          <p:pic>
            <p:nvPicPr>
              <p:cNvPr id="271" name="Google Shape;271;p27"/>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272" name="Google Shape;272;p27"/>
            <p:cNvGrpSpPr/>
            <p:nvPr/>
          </p:nvGrpSpPr>
          <p:grpSpPr>
            <a:xfrm flipH="1">
              <a:off x="-6816" y="4765888"/>
              <a:ext cx="3785698" cy="388025"/>
              <a:chOff x="5363346" y="4765888"/>
              <a:chExt cx="3785698" cy="388025"/>
            </a:xfrm>
          </p:grpSpPr>
          <p:pic>
            <p:nvPicPr>
              <p:cNvPr id="273" name="Google Shape;273;p27"/>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274" name="Google Shape;274;p27"/>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275" name="Google Shape;275;p27"/>
          <p:cNvGrpSpPr/>
          <p:nvPr/>
        </p:nvGrpSpPr>
        <p:grpSpPr>
          <a:xfrm>
            <a:off x="0" y="-11538"/>
            <a:ext cx="9143999" cy="5155025"/>
            <a:chOff x="0" y="-11538"/>
            <a:chExt cx="9143999" cy="5155025"/>
          </a:xfrm>
        </p:grpSpPr>
        <p:pic>
          <p:nvPicPr>
            <p:cNvPr id="276" name="Google Shape;276;p27"/>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277" name="Google Shape;277;p27"/>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8" name="Shape 278"/>
        <p:cNvGrpSpPr/>
        <p:nvPr/>
      </p:nvGrpSpPr>
      <p:grpSpPr>
        <a:xfrm>
          <a:off x="0" y="0"/>
          <a:ext cx="0" cy="0"/>
          <a:chOff x="0" y="0"/>
          <a:chExt cx="0" cy="0"/>
        </a:xfrm>
      </p:grpSpPr>
      <p:pic>
        <p:nvPicPr>
          <p:cNvPr id="279" name="Google Shape;279;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0" name="Google Shape;280;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1" name="Google Shape;281;p28"/>
          <p:cNvPicPr preferRelativeResize="0"/>
          <p:nvPr/>
        </p:nvPicPr>
        <p:blipFill rotWithShape="1">
          <a:blip r:embed="rId3">
            <a:alphaModFix/>
          </a:blip>
          <a:srcRect b="129" l="0" r="0" t="129"/>
          <a:stretch/>
        </p:blipFill>
        <p:spPr>
          <a:xfrm rot="-5400000">
            <a:off x="-145124" y="3582752"/>
            <a:ext cx="1716695" cy="1307947"/>
          </a:xfrm>
          <a:prstGeom prst="rect">
            <a:avLst/>
          </a:prstGeom>
          <a:noFill/>
          <a:ln>
            <a:noFill/>
          </a:ln>
        </p:spPr>
      </p:pic>
      <p:pic>
        <p:nvPicPr>
          <p:cNvPr id="282" name="Google Shape;282;p28"/>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283" name="Google Shape;283;p28"/>
          <p:cNvGrpSpPr/>
          <p:nvPr/>
        </p:nvGrpSpPr>
        <p:grpSpPr>
          <a:xfrm>
            <a:off x="0" y="-13638"/>
            <a:ext cx="8878852" cy="4923618"/>
            <a:chOff x="0" y="-13638"/>
            <a:chExt cx="8878852" cy="4923618"/>
          </a:xfrm>
        </p:grpSpPr>
        <p:pic>
          <p:nvPicPr>
            <p:cNvPr id="284" name="Google Shape;284;p2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285" name="Google Shape;285;p28"/>
            <p:cNvGrpSpPr/>
            <p:nvPr/>
          </p:nvGrpSpPr>
          <p:grpSpPr>
            <a:xfrm>
              <a:off x="0" y="-13638"/>
              <a:ext cx="6523526" cy="536050"/>
              <a:chOff x="0" y="-13638"/>
              <a:chExt cx="6523526" cy="536050"/>
            </a:xfrm>
          </p:grpSpPr>
          <p:pic>
            <p:nvPicPr>
              <p:cNvPr id="286" name="Google Shape;286;p2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287" name="Google Shape;287;p2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88"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90" name="Google Shape;290;p29"/>
          <p:cNvPicPr preferRelativeResize="0"/>
          <p:nvPr/>
        </p:nvPicPr>
        <p:blipFill rotWithShape="1">
          <a:blip r:embed="rId3">
            <a:alphaModFix/>
          </a:blip>
          <a:srcRect b="129" l="73637" r="0" t="129"/>
          <a:stretch/>
        </p:blipFill>
        <p:spPr>
          <a:xfrm>
            <a:off x="8632789" y="38875"/>
            <a:ext cx="452574" cy="1307951"/>
          </a:xfrm>
          <a:prstGeom prst="rect">
            <a:avLst/>
          </a:prstGeom>
          <a:noFill/>
          <a:ln>
            <a:noFill/>
          </a:ln>
        </p:spPr>
      </p:pic>
      <p:grpSp>
        <p:nvGrpSpPr>
          <p:cNvPr id="291" name="Google Shape;291;p29"/>
          <p:cNvGrpSpPr/>
          <p:nvPr/>
        </p:nvGrpSpPr>
        <p:grpSpPr>
          <a:xfrm>
            <a:off x="-26" y="-20456"/>
            <a:ext cx="972776" cy="5162894"/>
            <a:chOff x="-26" y="-20456"/>
            <a:chExt cx="972776" cy="5162894"/>
          </a:xfrm>
        </p:grpSpPr>
        <p:pic>
          <p:nvPicPr>
            <p:cNvPr id="292" name="Google Shape;292;p29"/>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293" name="Google Shape;293;p29"/>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294" name="Google Shape;294;p29"/>
          <p:cNvGrpSpPr/>
          <p:nvPr/>
        </p:nvGrpSpPr>
        <p:grpSpPr>
          <a:xfrm rot="10800000">
            <a:off x="5368113" y="4784100"/>
            <a:ext cx="3789523" cy="359400"/>
            <a:chOff x="-13638" y="0"/>
            <a:chExt cx="3789523" cy="359400"/>
          </a:xfrm>
        </p:grpSpPr>
        <p:pic>
          <p:nvPicPr>
            <p:cNvPr id="295" name="Google Shape;295;p29"/>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296" name="Google Shape;296;p29"/>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4"/>
          <p:cNvSpPr txBox="1"/>
          <p:nvPr>
            <p:ph idx="1" type="body"/>
          </p:nvPr>
        </p:nvSpPr>
        <p:spPr>
          <a:xfrm>
            <a:off x="713225" y="1869900"/>
            <a:ext cx="3171900" cy="2174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5" name="Google Shape;35;p4"/>
          <p:cNvGrpSpPr/>
          <p:nvPr/>
        </p:nvGrpSpPr>
        <p:grpSpPr>
          <a:xfrm flipH="1">
            <a:off x="2620475" y="0"/>
            <a:ext cx="6523526" cy="369900"/>
            <a:chOff x="0" y="0"/>
            <a:chExt cx="6523526" cy="369900"/>
          </a:xfrm>
        </p:grpSpPr>
        <p:pic>
          <p:nvPicPr>
            <p:cNvPr id="36" name="Google Shape;36;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7" name="Google Shape;37;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8" name="Google Shape;38;p4"/>
          <p:cNvPicPr preferRelativeResize="0"/>
          <p:nvPr/>
        </p:nvPicPr>
        <p:blipFill>
          <a:blip r:embed="rId5">
            <a:alphaModFix/>
          </a:blip>
          <a:stretch>
            <a:fillRect/>
          </a:stretch>
        </p:blipFill>
        <p:spPr>
          <a:xfrm flipH="1" rot="5400000">
            <a:off x="0" y="4170737"/>
            <a:ext cx="972775" cy="972775"/>
          </a:xfrm>
          <a:prstGeom prst="rect">
            <a:avLst/>
          </a:prstGeom>
          <a:noFill/>
          <a:ln>
            <a:noFill/>
          </a:ln>
        </p:spPr>
      </p:pic>
      <p:pic>
        <p:nvPicPr>
          <p:cNvPr id="39" name="Google Shape;39;p4"/>
          <p:cNvPicPr preferRelativeResize="0"/>
          <p:nvPr/>
        </p:nvPicPr>
        <p:blipFill>
          <a:blip r:embed="rId6">
            <a:alphaModFix/>
          </a:blip>
          <a:stretch>
            <a:fillRect/>
          </a:stretch>
        </p:blipFill>
        <p:spPr>
          <a:xfrm>
            <a:off x="7249350" y="3712050"/>
            <a:ext cx="1768001" cy="1350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5"/>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5"/>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46" name="Google Shape;46;p5"/>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4" name="Google Shape;54;p6"/>
          <p:cNvPicPr preferRelativeResize="0"/>
          <p:nvPr/>
        </p:nvPicPr>
        <p:blipFill rotWithShape="1">
          <a:blip r:embed="rId3">
            <a:alphaModFix/>
          </a:blip>
          <a:srcRect b="18270" l="31651" r="0" t="130"/>
          <a:stretch/>
        </p:blipFill>
        <p:spPr>
          <a:xfrm flipH="1" rot="10800000">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7"/>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60" name="Google Shape;60;p7"/>
          <p:cNvSpPr/>
          <p:nvPr>
            <p:ph idx="2" type="pic"/>
          </p:nvPr>
        </p:nvSpPr>
        <p:spPr>
          <a:xfrm>
            <a:off x="5643775" y="539500"/>
            <a:ext cx="2787000" cy="4064400"/>
          </a:xfrm>
          <a:prstGeom prst="round2DiagRect">
            <a:avLst>
              <a:gd fmla="val 16667" name="adj1"/>
              <a:gd fmla="val 0" name="adj2"/>
            </a:avLst>
          </a:prstGeom>
          <a:noFill/>
          <a:ln>
            <a:noFill/>
          </a:ln>
        </p:spPr>
      </p:sp>
      <p:pic>
        <p:nvPicPr>
          <p:cNvPr id="61" name="Google Shape;61;p7"/>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9" name="Google Shape;69;p8"/>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7" name="Google Shape;7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0" y="0"/>
            <a:ext cx="9144000" cy="5143500"/>
          </a:xfrm>
          <a:prstGeom prst="rect">
            <a:avLst/>
          </a:prstGeom>
          <a:noFill/>
          <a:ln>
            <a:noFill/>
          </a:ln>
        </p:spPr>
      </p:sp>
      <p:sp>
        <p:nvSpPr>
          <p:cNvPr id="86" name="Google Shape;86;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9.jpg"/><Relationship Id="rId4" Type="http://schemas.openxmlformats.org/officeDocument/2006/relationships/image" Target="../media/image32.png"/><Relationship Id="rId5" Type="http://schemas.openxmlformats.org/officeDocument/2006/relationships/image" Target="../media/image43.png"/><Relationship Id="rId6" Type="http://schemas.openxmlformats.org/officeDocument/2006/relationships/image" Target="../media/image33.png"/><Relationship Id="rId7"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5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drive.google.com/file/d/1sBd6Rarsc4TMMPV41xBZ2nNw21MrI7Zj/view" TargetMode="External"/><Relationship Id="rId4" Type="http://schemas.openxmlformats.org/officeDocument/2006/relationships/image" Target="../media/image35.jpg"/><Relationship Id="rId5"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drive.google.com/file/d/1LBytTGL6XyUPhqIFqCF_5pDi4lxIA1Dm/view" TargetMode="External"/><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drive.google.com/file/d/1I83CZ29z9-WC1bxzMhgobysjURXeBXcA/view" TargetMode="External"/><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gif"/><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jp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4.jp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51.jpg"/><Relationship Id="rId9" Type="http://schemas.openxmlformats.org/officeDocument/2006/relationships/image" Target="../media/image52.png"/><Relationship Id="rId5" Type="http://schemas.openxmlformats.org/officeDocument/2006/relationships/image" Target="../media/image48.gif"/><Relationship Id="rId6" Type="http://schemas.openxmlformats.org/officeDocument/2006/relationships/image" Target="../media/image57.gif"/><Relationship Id="rId7" Type="http://schemas.openxmlformats.org/officeDocument/2006/relationships/image" Target="../media/image55.jpg"/><Relationship Id="rId8" Type="http://schemas.openxmlformats.org/officeDocument/2006/relationships/image" Target="../media/image53.png"/><Relationship Id="rId10"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gif"/><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7.gif"/><Relationship Id="rId4" Type="http://schemas.openxmlformats.org/officeDocument/2006/relationships/image" Target="../media/image9.png"/><Relationship Id="rId5" Type="http://schemas.openxmlformats.org/officeDocument/2006/relationships/image" Target="../media/image2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gi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37.png"/><Relationship Id="rId7" Type="http://schemas.openxmlformats.org/officeDocument/2006/relationships/image" Target="../media/image14.png"/><Relationship Id="rId8" Type="http://schemas.openxmlformats.org/officeDocument/2006/relationships/image" Target="../media/image24.png"/><Relationship Id="rId11" Type="http://schemas.openxmlformats.org/officeDocument/2006/relationships/image" Target="../media/image20.png"/><Relationship Id="rId10"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6.png"/><Relationship Id="rId5" Type="http://schemas.openxmlformats.org/officeDocument/2006/relationships/image" Target="../media/image28.jpg"/><Relationship Id="rId6" Type="http://schemas.openxmlformats.org/officeDocument/2006/relationships/image" Target="../media/image45.png"/><Relationship Id="rId7"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0"/>
          <p:cNvSpPr txBox="1"/>
          <p:nvPr>
            <p:ph type="ctrTitle"/>
          </p:nvPr>
        </p:nvSpPr>
        <p:spPr>
          <a:xfrm>
            <a:off x="972300" y="1482800"/>
            <a:ext cx="7199400" cy="14772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Do Hyeon"/>
                <a:ea typeface="Do Hyeon"/>
                <a:cs typeface="Do Hyeon"/>
                <a:sym typeface="Do Hyeon"/>
              </a:rPr>
              <a:t>UPS 시스템</a:t>
            </a:r>
            <a:endParaRPr>
              <a:solidFill>
                <a:srgbClr val="0B5394"/>
              </a:solidFill>
              <a:latin typeface="Do Hyeon"/>
              <a:ea typeface="Do Hyeon"/>
              <a:cs typeface="Do Hyeon"/>
              <a:sym typeface="Do Hyeon"/>
            </a:endParaRPr>
          </a:p>
        </p:txBody>
      </p:sp>
      <p:sp>
        <p:nvSpPr>
          <p:cNvPr id="302" name="Google Shape;302;p30"/>
          <p:cNvSpPr txBox="1"/>
          <p:nvPr>
            <p:ph idx="1" type="subTitle"/>
          </p:nvPr>
        </p:nvSpPr>
        <p:spPr>
          <a:xfrm>
            <a:off x="972300" y="3239200"/>
            <a:ext cx="7199400" cy="6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Do Hyeon"/>
                <a:ea typeface="Do Hyeon"/>
                <a:cs typeface="Do Hyeon"/>
                <a:sym typeface="Do Hyeon"/>
              </a:rPr>
              <a:t>8090</a:t>
            </a:r>
            <a:r>
              <a:rPr lang="en" sz="1700">
                <a:latin typeface="Do Hyeon"/>
                <a:ea typeface="Do Hyeon"/>
                <a:cs typeface="Do Hyeon"/>
                <a:sym typeface="Do Hyeon"/>
              </a:rPr>
              <a:t>팀</a:t>
            </a:r>
            <a:endParaRPr sz="1700">
              <a:latin typeface="Do Hyeon"/>
              <a:ea typeface="Do Hyeon"/>
              <a:cs typeface="Do Hyeon"/>
              <a:sym typeface="Do Hyeon"/>
            </a:endParaRPr>
          </a:p>
          <a:p>
            <a:pPr indent="0" lvl="0" marL="0" rtl="0" algn="ctr">
              <a:spcBef>
                <a:spcPts val="0"/>
              </a:spcBef>
              <a:spcAft>
                <a:spcPts val="0"/>
              </a:spcAft>
              <a:buNone/>
            </a:pPr>
            <a:r>
              <a:rPr lang="en" sz="1700">
                <a:latin typeface="Do Hyeon"/>
                <a:ea typeface="Do Hyeon"/>
                <a:cs typeface="Do Hyeon"/>
                <a:sym typeface="Do Hyeon"/>
              </a:rPr>
              <a:t>강정수, 김용현, 정유석, 이규진</a:t>
            </a:r>
            <a:endParaRPr sz="1700">
              <a:latin typeface="Do Hyeon"/>
              <a:ea typeface="Do Hyeon"/>
              <a:cs typeface="Do Hyeon"/>
              <a:sym typeface="Do Hye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9"/>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기능 소개</a:t>
            </a:r>
            <a:endParaRPr>
              <a:latin typeface="Do Hyeon"/>
              <a:ea typeface="Do Hyeon"/>
              <a:cs typeface="Do Hyeon"/>
              <a:sym typeface="Do Hyeon"/>
            </a:endParaRPr>
          </a:p>
        </p:txBody>
      </p:sp>
      <p:pic>
        <p:nvPicPr>
          <p:cNvPr id="417" name="Google Shape;417;p39"/>
          <p:cNvPicPr preferRelativeResize="0"/>
          <p:nvPr/>
        </p:nvPicPr>
        <p:blipFill>
          <a:blip r:embed="rId3">
            <a:alphaModFix/>
          </a:blip>
          <a:stretch>
            <a:fillRect/>
          </a:stretch>
        </p:blipFill>
        <p:spPr>
          <a:xfrm>
            <a:off x="1043750" y="572700"/>
            <a:ext cx="7194716" cy="4266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0"/>
          <p:cNvPicPr preferRelativeResize="0"/>
          <p:nvPr/>
        </p:nvPicPr>
        <p:blipFill>
          <a:blip r:embed="rId3">
            <a:alphaModFix/>
          </a:blip>
          <a:stretch>
            <a:fillRect/>
          </a:stretch>
        </p:blipFill>
        <p:spPr>
          <a:xfrm>
            <a:off x="331463" y="984525"/>
            <a:ext cx="8481076" cy="3438500"/>
          </a:xfrm>
          <a:prstGeom prst="rect">
            <a:avLst/>
          </a:prstGeom>
          <a:noFill/>
          <a:ln>
            <a:noFill/>
          </a:ln>
        </p:spPr>
      </p:pic>
      <p:sp>
        <p:nvSpPr>
          <p:cNvPr id="423" name="Google Shape;423;p40"/>
          <p:cNvSpPr txBox="1"/>
          <p:nvPr>
            <p:ph type="title"/>
          </p:nvPr>
        </p:nvSpPr>
        <p:spPr>
          <a:xfrm>
            <a:off x="3952650" y="310400"/>
            <a:ext cx="12387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o Hyeon"/>
                <a:ea typeface="Do Hyeon"/>
                <a:cs typeface="Do Hyeon"/>
                <a:sym typeface="Do Hyeon"/>
              </a:rPr>
              <a:t>간략화</a:t>
            </a:r>
            <a:endParaRPr>
              <a:latin typeface="Do Hyeon"/>
              <a:ea typeface="Do Hyeon"/>
              <a:cs typeface="Do Hyeon"/>
              <a:sym typeface="Do Hye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1"/>
          <p:cNvSpPr txBox="1"/>
          <p:nvPr>
            <p:ph type="title"/>
          </p:nvPr>
        </p:nvSpPr>
        <p:spPr>
          <a:xfrm>
            <a:off x="3716250" y="59150"/>
            <a:ext cx="1711500" cy="52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INA219</a:t>
            </a:r>
            <a:endParaRPr/>
          </a:p>
        </p:txBody>
      </p:sp>
      <p:pic>
        <p:nvPicPr>
          <p:cNvPr id="429" name="Google Shape;429;p41"/>
          <p:cNvPicPr preferRelativeResize="0"/>
          <p:nvPr/>
        </p:nvPicPr>
        <p:blipFill>
          <a:blip r:embed="rId3">
            <a:alphaModFix/>
          </a:blip>
          <a:stretch>
            <a:fillRect/>
          </a:stretch>
        </p:blipFill>
        <p:spPr>
          <a:xfrm>
            <a:off x="-12" y="1194425"/>
            <a:ext cx="7046675" cy="3949075"/>
          </a:xfrm>
          <a:prstGeom prst="rect">
            <a:avLst/>
          </a:prstGeom>
          <a:noFill/>
          <a:ln>
            <a:noFill/>
          </a:ln>
        </p:spPr>
      </p:pic>
      <p:pic>
        <p:nvPicPr>
          <p:cNvPr id="430" name="Google Shape;430;p41"/>
          <p:cNvPicPr preferRelativeResize="0"/>
          <p:nvPr/>
        </p:nvPicPr>
        <p:blipFill>
          <a:blip r:embed="rId4">
            <a:alphaModFix/>
          </a:blip>
          <a:stretch>
            <a:fillRect/>
          </a:stretch>
        </p:blipFill>
        <p:spPr>
          <a:xfrm rot="10800000">
            <a:off x="2599238" y="968450"/>
            <a:ext cx="1848175" cy="1603300"/>
          </a:xfrm>
          <a:prstGeom prst="rect">
            <a:avLst/>
          </a:prstGeom>
          <a:noFill/>
          <a:ln>
            <a:noFill/>
          </a:ln>
        </p:spPr>
      </p:pic>
      <p:sp>
        <p:nvSpPr>
          <p:cNvPr id="431" name="Google Shape;431;p41"/>
          <p:cNvSpPr txBox="1"/>
          <p:nvPr/>
        </p:nvSpPr>
        <p:spPr>
          <a:xfrm>
            <a:off x="6074650" y="1194575"/>
            <a:ext cx="2963400" cy="14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o Hyeon"/>
                <a:ea typeface="Do Hyeon"/>
                <a:cs typeface="Do Hyeon"/>
                <a:sym typeface="Do Hyeon"/>
              </a:rPr>
              <a:t>-모듈 공급 전압 3.0v~5.5v</a:t>
            </a:r>
            <a:endParaRPr b="1" sz="1200">
              <a:solidFill>
                <a:schemeClr val="dk1"/>
              </a:solidFill>
              <a:latin typeface="Do Hyeon"/>
              <a:ea typeface="Do Hyeon"/>
              <a:cs typeface="Do Hyeon"/>
              <a:sym typeface="Do Hyeon"/>
            </a:endParaRPr>
          </a:p>
          <a:p>
            <a:pPr indent="0" lvl="0" marL="0" rtl="0" algn="l">
              <a:spcBef>
                <a:spcPts val="0"/>
              </a:spcBef>
              <a:spcAft>
                <a:spcPts val="0"/>
              </a:spcAft>
              <a:buNone/>
            </a:pPr>
            <a:r>
              <a:rPr b="1" lang="en" sz="1200">
                <a:solidFill>
                  <a:schemeClr val="dk1"/>
                </a:solidFill>
                <a:latin typeface="Do Hyeon"/>
                <a:ea typeface="Do Hyeon"/>
                <a:cs typeface="Do Hyeon"/>
                <a:sym typeface="Do Hyeon"/>
              </a:rPr>
              <a:t>-부하의 최대측정 전압 26v,  최대측정전류 3.2A</a:t>
            </a:r>
            <a:endParaRPr b="1" sz="1200">
              <a:solidFill>
                <a:schemeClr val="dk1"/>
              </a:solidFill>
              <a:latin typeface="Do Hyeon"/>
              <a:ea typeface="Do Hyeon"/>
              <a:cs typeface="Do Hyeon"/>
              <a:sym typeface="Do Hyeon"/>
            </a:endParaRPr>
          </a:p>
          <a:p>
            <a:pPr indent="0" lvl="0" marL="0" rtl="0" algn="l">
              <a:spcBef>
                <a:spcPts val="0"/>
              </a:spcBef>
              <a:spcAft>
                <a:spcPts val="0"/>
              </a:spcAft>
              <a:buNone/>
            </a:pPr>
            <a:r>
              <a:rPr b="1" lang="en" sz="1200">
                <a:solidFill>
                  <a:schemeClr val="dk1"/>
                </a:solidFill>
                <a:latin typeface="Do Hyeon"/>
                <a:ea typeface="Do Hyeon"/>
                <a:cs typeface="Do Hyeon"/>
                <a:sym typeface="Do Hyeon"/>
              </a:rPr>
              <a:t>-I2C통신 방식으로 최대 4개의 센서 동시에 사용 가능</a:t>
            </a:r>
            <a:endParaRPr b="1" sz="1200">
              <a:solidFill>
                <a:schemeClr val="dk1"/>
              </a:solidFill>
              <a:latin typeface="Do Hyeon"/>
              <a:ea typeface="Do Hyeon"/>
              <a:cs typeface="Do Hyeon"/>
              <a:sym typeface="Do Hyeon"/>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pic>
        <p:nvPicPr>
          <p:cNvPr id="432" name="Google Shape;432;p41"/>
          <p:cNvPicPr preferRelativeResize="0"/>
          <p:nvPr/>
        </p:nvPicPr>
        <p:blipFill>
          <a:blip r:embed="rId5">
            <a:alphaModFix/>
          </a:blip>
          <a:stretch>
            <a:fillRect/>
          </a:stretch>
        </p:blipFill>
        <p:spPr>
          <a:xfrm>
            <a:off x="6137675" y="2638475"/>
            <a:ext cx="3006325" cy="1209855"/>
          </a:xfrm>
          <a:prstGeom prst="rect">
            <a:avLst/>
          </a:prstGeom>
          <a:noFill/>
          <a:ln>
            <a:noFill/>
          </a:ln>
        </p:spPr>
      </p:pic>
      <p:pic>
        <p:nvPicPr>
          <p:cNvPr id="433" name="Google Shape;433;p41"/>
          <p:cNvPicPr preferRelativeResize="0"/>
          <p:nvPr/>
        </p:nvPicPr>
        <p:blipFill>
          <a:blip r:embed="rId6">
            <a:alphaModFix/>
          </a:blip>
          <a:stretch>
            <a:fillRect/>
          </a:stretch>
        </p:blipFill>
        <p:spPr>
          <a:xfrm>
            <a:off x="2294825" y="1194425"/>
            <a:ext cx="3695700" cy="3028950"/>
          </a:xfrm>
          <a:prstGeom prst="rect">
            <a:avLst/>
          </a:prstGeom>
          <a:noFill/>
          <a:ln>
            <a:noFill/>
          </a:ln>
        </p:spPr>
      </p:pic>
      <p:pic>
        <p:nvPicPr>
          <p:cNvPr id="434" name="Google Shape;434;p41"/>
          <p:cNvPicPr preferRelativeResize="0"/>
          <p:nvPr/>
        </p:nvPicPr>
        <p:blipFill>
          <a:blip r:embed="rId7">
            <a:alphaModFix/>
          </a:blip>
          <a:stretch>
            <a:fillRect/>
          </a:stretch>
        </p:blipFill>
        <p:spPr>
          <a:xfrm rot="10800000">
            <a:off x="-4" y="1689721"/>
            <a:ext cx="2852300" cy="168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9"/>
                                        </p:tgtEl>
                                      </p:cBhvr>
                                    </p:animEffect>
                                    <p:set>
                                      <p:cBhvr>
                                        <p:cTn dur="1" fill="hold">
                                          <p:stCondLst>
                                            <p:cond delay="1000"/>
                                          </p:stCondLst>
                                        </p:cTn>
                                        <p:tgtEl>
                                          <p:spTgt spid="4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30"/>
                                        </p:tgtEl>
                                      </p:cBhvr>
                                    </p:animEffect>
                                    <p:set>
                                      <p:cBhvr>
                                        <p:cTn dur="1" fill="hold">
                                          <p:stCondLst>
                                            <p:cond delay="1000"/>
                                          </p:stCondLst>
                                        </p:cTn>
                                        <p:tgtEl>
                                          <p:spTgt spid="43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2" presetSubtype="2">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1000"/>
                                        <p:tgtEl>
                                          <p:spTgt spid="4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1000"/>
                                        <p:tgtEl>
                                          <p:spTgt spid="43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짱 강한 ADC 모듈</a:t>
            </a:r>
            <a:endParaRPr/>
          </a:p>
        </p:txBody>
      </p:sp>
      <p:pic>
        <p:nvPicPr>
          <p:cNvPr id="440" name="Google Shape;440;p42"/>
          <p:cNvPicPr preferRelativeResize="0"/>
          <p:nvPr/>
        </p:nvPicPr>
        <p:blipFill>
          <a:blip r:embed="rId3">
            <a:alphaModFix/>
          </a:blip>
          <a:stretch>
            <a:fillRect/>
          </a:stretch>
        </p:blipFill>
        <p:spPr>
          <a:xfrm>
            <a:off x="1113100" y="1353275"/>
            <a:ext cx="6343650" cy="3571875"/>
          </a:xfrm>
          <a:prstGeom prst="rect">
            <a:avLst/>
          </a:prstGeom>
          <a:noFill/>
          <a:ln>
            <a:noFill/>
          </a:ln>
        </p:spPr>
      </p:pic>
      <p:pic>
        <p:nvPicPr>
          <p:cNvPr id="441" name="Google Shape;441;p42"/>
          <p:cNvPicPr preferRelativeResize="0"/>
          <p:nvPr/>
        </p:nvPicPr>
        <p:blipFill>
          <a:blip r:embed="rId4">
            <a:alphaModFix/>
          </a:blip>
          <a:stretch>
            <a:fillRect/>
          </a:stretch>
        </p:blipFill>
        <p:spPr>
          <a:xfrm>
            <a:off x="707463" y="770373"/>
            <a:ext cx="4154775" cy="4154775"/>
          </a:xfrm>
          <a:prstGeom prst="rect">
            <a:avLst/>
          </a:prstGeom>
          <a:noFill/>
          <a:ln>
            <a:noFill/>
          </a:ln>
        </p:spPr>
      </p:pic>
      <p:sp>
        <p:nvSpPr>
          <p:cNvPr id="442" name="Google Shape;442;p42"/>
          <p:cNvSpPr txBox="1"/>
          <p:nvPr>
            <p:ph type="title"/>
          </p:nvPr>
        </p:nvSpPr>
        <p:spPr>
          <a:xfrm>
            <a:off x="1113100" y="108075"/>
            <a:ext cx="3343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YL-40</a:t>
            </a:r>
            <a:endParaRPr/>
          </a:p>
        </p:txBody>
      </p:sp>
      <p:sp>
        <p:nvSpPr>
          <p:cNvPr id="443" name="Google Shape;443;p42"/>
          <p:cNvSpPr txBox="1"/>
          <p:nvPr/>
        </p:nvSpPr>
        <p:spPr>
          <a:xfrm>
            <a:off x="5233350" y="1236450"/>
            <a:ext cx="3343500" cy="31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o Hyeon"/>
                <a:ea typeface="Do Hyeon"/>
                <a:cs typeface="Do Hyeon"/>
                <a:sym typeface="Do Hyeon"/>
              </a:rPr>
              <a:t>-8비트 분해능을 가진 ADC 모듈</a:t>
            </a:r>
            <a:endParaRPr b="1" sz="1200">
              <a:solidFill>
                <a:schemeClr val="dk1"/>
              </a:solidFill>
              <a:latin typeface="Do Hyeon"/>
              <a:ea typeface="Do Hyeon"/>
              <a:cs typeface="Do Hyeon"/>
              <a:sym typeface="Do Hyeon"/>
            </a:endParaRPr>
          </a:p>
          <a:p>
            <a:pPr indent="0" lvl="0" marL="0" rtl="0" algn="l">
              <a:spcBef>
                <a:spcPts val="0"/>
              </a:spcBef>
              <a:spcAft>
                <a:spcPts val="0"/>
              </a:spcAft>
              <a:buNone/>
            </a:pPr>
            <a:r>
              <a:rPr b="1" lang="en" sz="1200">
                <a:solidFill>
                  <a:schemeClr val="dk1"/>
                </a:solidFill>
                <a:latin typeface="Do Hyeon"/>
                <a:ea typeface="Do Hyeon"/>
                <a:cs typeface="Do Hyeon"/>
                <a:sym typeface="Do Hyeon"/>
              </a:rPr>
              <a:t>-또한 I2C 이용하여 통신 가능</a:t>
            </a:r>
            <a:endParaRPr b="1" sz="1200">
              <a:solidFill>
                <a:schemeClr val="dk1"/>
              </a:solidFill>
              <a:latin typeface="Do Hyeon"/>
              <a:ea typeface="Do Hyeon"/>
              <a:cs typeface="Do Hyeon"/>
              <a:sym typeface="Do Hyeon"/>
            </a:endParaRPr>
          </a:p>
          <a:p>
            <a:pPr indent="0" lvl="0" marL="0" rtl="0" algn="l">
              <a:spcBef>
                <a:spcPts val="0"/>
              </a:spcBef>
              <a:spcAft>
                <a:spcPts val="0"/>
              </a:spcAft>
              <a:buNone/>
            </a:pPr>
            <a:r>
              <a:rPr b="1" lang="en" sz="1200">
                <a:solidFill>
                  <a:schemeClr val="dk1"/>
                </a:solidFill>
                <a:latin typeface="Do Hyeon"/>
                <a:ea typeface="Do Hyeon"/>
                <a:cs typeface="Do Hyeon"/>
                <a:sym typeface="Do Hyeon"/>
              </a:rPr>
              <a:t>-모듈안에 CDS와 가변저항이 탑재되어 있음</a:t>
            </a:r>
            <a:endParaRPr b="1" sz="1200">
              <a:solidFill>
                <a:schemeClr val="dk1"/>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40"/>
                                        </p:tgtEl>
                                      </p:cBhvr>
                                    </p:animEffect>
                                    <p:set>
                                      <p:cBhvr>
                                        <p:cTn dur="1" fill="hold">
                                          <p:stCondLst>
                                            <p:cond delay="1000"/>
                                          </p:stCondLst>
                                        </p:cTn>
                                        <p:tgtEl>
                                          <p:spTgt spid="4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39"/>
                                        </p:tgtEl>
                                      </p:cBhvr>
                                    </p:animEffect>
                                    <p:set>
                                      <p:cBhvr>
                                        <p:cTn dur="1" fill="hold">
                                          <p:stCondLst>
                                            <p:cond delay="1000"/>
                                          </p:stCondLst>
                                        </p:cTn>
                                        <p:tgtEl>
                                          <p:spTgt spid="43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1000"/>
                                        <p:tgtEl>
                                          <p:spTgt spid="4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ph type="title"/>
          </p:nvPr>
        </p:nvSpPr>
        <p:spPr>
          <a:xfrm>
            <a:off x="0" y="225750"/>
            <a:ext cx="889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시연 영상(소켓 통신을 이용한 쎴따운 징동따운)</a:t>
            </a:r>
            <a:endParaRPr>
              <a:latin typeface="Do Hyeon"/>
              <a:ea typeface="Do Hyeon"/>
              <a:cs typeface="Do Hyeon"/>
              <a:sym typeface="Do Hyeon"/>
            </a:endParaRPr>
          </a:p>
        </p:txBody>
      </p:sp>
      <p:pic>
        <p:nvPicPr>
          <p:cNvPr id="449" name="Google Shape;449;p43" title="KakaoTalk_20240905_190104931.mp4">
            <a:hlinkClick r:id="rId3"/>
          </p:cNvPr>
          <p:cNvPicPr preferRelativeResize="0"/>
          <p:nvPr/>
        </p:nvPicPr>
        <p:blipFill>
          <a:blip r:embed="rId4">
            <a:alphaModFix/>
          </a:blip>
          <a:stretch>
            <a:fillRect/>
          </a:stretch>
        </p:blipFill>
        <p:spPr>
          <a:xfrm>
            <a:off x="1259550" y="868680"/>
            <a:ext cx="6624890" cy="3726500"/>
          </a:xfrm>
          <a:prstGeom prst="rect">
            <a:avLst/>
          </a:prstGeom>
          <a:noFill/>
          <a:ln>
            <a:noFill/>
          </a:ln>
        </p:spPr>
      </p:pic>
      <p:pic>
        <p:nvPicPr>
          <p:cNvPr id="450" name="Google Shape;450;p43"/>
          <p:cNvPicPr preferRelativeResize="0"/>
          <p:nvPr/>
        </p:nvPicPr>
        <p:blipFill>
          <a:blip r:embed="rId5">
            <a:alphaModFix/>
          </a:blip>
          <a:stretch>
            <a:fillRect/>
          </a:stretch>
        </p:blipFill>
        <p:spPr>
          <a:xfrm>
            <a:off x="7708350" y="330062"/>
            <a:ext cx="468375" cy="46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title"/>
          </p:nvPr>
        </p:nvSpPr>
        <p:spPr>
          <a:xfrm>
            <a:off x="720000" y="158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시연 영상(스텝모터)</a:t>
            </a:r>
            <a:endParaRPr>
              <a:latin typeface="Do Hyeon"/>
              <a:ea typeface="Do Hyeon"/>
              <a:cs typeface="Do Hyeon"/>
              <a:sym typeface="Do Hyeon"/>
            </a:endParaRPr>
          </a:p>
        </p:txBody>
      </p:sp>
      <p:pic>
        <p:nvPicPr>
          <p:cNvPr id="456" name="Google Shape;456;p44" title="4_online-video-cutter.com.mp4">
            <a:hlinkClick r:id="rId3"/>
          </p:cNvPr>
          <p:cNvPicPr preferRelativeResize="0"/>
          <p:nvPr/>
        </p:nvPicPr>
        <p:blipFill>
          <a:blip r:embed="rId4">
            <a:alphaModFix/>
          </a:blip>
          <a:stretch>
            <a:fillRect/>
          </a:stretch>
        </p:blipFill>
        <p:spPr>
          <a:xfrm>
            <a:off x="1259550" y="865675"/>
            <a:ext cx="6624888" cy="3726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title"/>
          </p:nvPr>
        </p:nvSpPr>
        <p:spPr>
          <a:xfrm>
            <a:off x="720000" y="158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시연 영상(자동 개폐 장치)</a:t>
            </a:r>
            <a:endParaRPr>
              <a:latin typeface="Do Hyeon"/>
              <a:ea typeface="Do Hyeon"/>
              <a:cs typeface="Do Hyeon"/>
              <a:sym typeface="Do Hyeon"/>
            </a:endParaRPr>
          </a:p>
        </p:txBody>
      </p:sp>
      <p:pic>
        <p:nvPicPr>
          <p:cNvPr id="462" name="Google Shape;462;p45" title="4online-video-cutter.com.mp4">
            <a:hlinkClick r:id="rId3"/>
          </p:cNvPr>
          <p:cNvPicPr preferRelativeResize="0"/>
          <p:nvPr/>
        </p:nvPicPr>
        <p:blipFill>
          <a:blip r:embed="rId4">
            <a:alphaModFix/>
          </a:blip>
          <a:stretch>
            <a:fillRect/>
          </a:stretch>
        </p:blipFill>
        <p:spPr>
          <a:xfrm>
            <a:off x="1937438" y="1089125"/>
            <a:ext cx="5269123" cy="2965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46"/>
          <p:cNvPicPr preferRelativeResize="0"/>
          <p:nvPr/>
        </p:nvPicPr>
        <p:blipFill rotWithShape="1">
          <a:blip r:embed="rId3">
            <a:alphaModFix/>
          </a:blip>
          <a:srcRect b="129" l="0" r="0" t="129"/>
          <a:stretch/>
        </p:blipFill>
        <p:spPr>
          <a:xfrm rot="10800000">
            <a:off x="2677801" y="270878"/>
            <a:ext cx="1716695" cy="1307947"/>
          </a:xfrm>
          <a:prstGeom prst="rect">
            <a:avLst/>
          </a:prstGeom>
          <a:noFill/>
          <a:ln>
            <a:noFill/>
          </a:ln>
        </p:spPr>
      </p:pic>
      <p:sp>
        <p:nvSpPr>
          <p:cNvPr id="468" name="Google Shape;468;p46"/>
          <p:cNvSpPr txBox="1"/>
          <p:nvPr>
            <p:ph type="title"/>
          </p:nvPr>
        </p:nvSpPr>
        <p:spPr>
          <a:xfrm>
            <a:off x="4394500" y="2400400"/>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느낀점 &amp; 배운점</a:t>
            </a:r>
            <a:endParaRPr>
              <a:latin typeface="Do Hyeon"/>
              <a:ea typeface="Do Hyeon"/>
              <a:cs typeface="Do Hyeon"/>
              <a:sym typeface="Do Hyeon"/>
            </a:endParaRPr>
          </a:p>
        </p:txBody>
      </p:sp>
      <p:sp>
        <p:nvSpPr>
          <p:cNvPr id="469" name="Google Shape;469;p46"/>
          <p:cNvSpPr txBox="1"/>
          <p:nvPr>
            <p:ph idx="2" type="title"/>
          </p:nvPr>
        </p:nvSpPr>
        <p:spPr>
          <a:xfrm>
            <a:off x="5690275" y="1037350"/>
            <a:ext cx="1232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47"/>
          <p:cNvPicPr preferRelativeResize="0"/>
          <p:nvPr/>
        </p:nvPicPr>
        <p:blipFill>
          <a:blip r:embed="rId3">
            <a:alphaModFix/>
          </a:blip>
          <a:stretch>
            <a:fillRect/>
          </a:stretch>
        </p:blipFill>
        <p:spPr>
          <a:xfrm>
            <a:off x="0" y="0"/>
            <a:ext cx="9144000" cy="5144779"/>
          </a:xfrm>
          <a:prstGeom prst="rect">
            <a:avLst/>
          </a:prstGeom>
          <a:noFill/>
          <a:ln>
            <a:noFill/>
          </a:ln>
        </p:spPr>
      </p:pic>
      <p:pic>
        <p:nvPicPr>
          <p:cNvPr id="475" name="Google Shape;475;p47"/>
          <p:cNvPicPr preferRelativeResize="0"/>
          <p:nvPr/>
        </p:nvPicPr>
        <p:blipFill>
          <a:blip r:embed="rId4">
            <a:alphaModFix/>
          </a:blip>
          <a:stretch>
            <a:fillRect/>
          </a:stretch>
        </p:blipFill>
        <p:spPr>
          <a:xfrm>
            <a:off x="0" y="983125"/>
            <a:ext cx="1751451" cy="175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4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81" name="Google Shape;481;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Do Hyeon"/>
                <a:ea typeface="Do Hyeon"/>
                <a:cs typeface="Do Hyeon"/>
                <a:sym typeface="Do Hyeon"/>
              </a:rPr>
              <a:t>용의자 : H913-A</a:t>
            </a:r>
            <a:endParaRPr>
              <a:solidFill>
                <a:schemeClr val="lt1"/>
              </a:solidFill>
              <a:latin typeface="Do Hyeon"/>
              <a:ea typeface="Do Hyeon"/>
              <a:cs typeface="Do Hyeon"/>
              <a:sym typeface="Do Hyeon"/>
            </a:endParaRPr>
          </a:p>
        </p:txBody>
      </p:sp>
      <p:sp>
        <p:nvSpPr>
          <p:cNvPr id="482" name="Google Shape;482;p48"/>
          <p:cNvSpPr txBox="1"/>
          <p:nvPr/>
        </p:nvSpPr>
        <p:spPr>
          <a:xfrm>
            <a:off x="339000" y="1825350"/>
            <a:ext cx="7897200" cy="11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Do Hyeon"/>
                <a:ea typeface="Do Hyeon"/>
                <a:cs typeface="Do Hyeon"/>
                <a:sym typeface="Do Hyeon"/>
              </a:rPr>
              <a:t>설명 : 원래 세계사에서 이상한 일이 일어났을 때 이새끼 찍으면 대충 맞는다</a:t>
            </a:r>
            <a:endParaRPr b="1" sz="2200">
              <a:solidFill>
                <a:schemeClr val="lt1"/>
              </a:solidFill>
              <a:latin typeface="Do Hyeon"/>
              <a:ea typeface="Do Hyeon"/>
              <a:cs typeface="Do Hyeon"/>
              <a:sym typeface="Do Hyeon"/>
            </a:endParaRPr>
          </a:p>
          <a:p>
            <a:pPr indent="0" lvl="0" marL="0" rtl="0" algn="l">
              <a:spcBef>
                <a:spcPts val="1000"/>
              </a:spcBef>
              <a:spcAft>
                <a:spcPts val="0"/>
              </a:spcAft>
              <a:buNone/>
            </a:pPr>
            <a:r>
              <a:rPr b="1" lang="en" sz="2200">
                <a:solidFill>
                  <a:schemeClr val="lt1"/>
                </a:solidFill>
                <a:latin typeface="Do Hyeon"/>
                <a:ea typeface="Do Hyeon"/>
                <a:cs typeface="Do Hyeon"/>
                <a:sym typeface="Do Hyeon"/>
              </a:rPr>
              <a:t>역시나 이번 이야기도 세계 만악의 근원에서 출발한다.</a:t>
            </a:r>
            <a:endParaRPr b="1" sz="2200">
              <a:solidFill>
                <a:schemeClr val="lt1"/>
              </a:solidFill>
              <a:latin typeface="Do Hyeon"/>
              <a:ea typeface="Do Hyeon"/>
              <a:cs typeface="Do Hyeon"/>
              <a:sym typeface="Do Hyeon"/>
            </a:endParaRPr>
          </a:p>
          <a:p>
            <a:pPr indent="0" lvl="0" marL="0" rtl="0" algn="l">
              <a:spcBef>
                <a:spcPts val="1000"/>
              </a:spcBef>
              <a:spcAft>
                <a:spcPts val="0"/>
              </a:spcAft>
              <a:buNone/>
            </a:pPr>
            <a:r>
              <a:t/>
            </a:r>
            <a:endParaRPr sz="1900">
              <a:solidFill>
                <a:srgbClr val="35363B"/>
              </a:solidFill>
              <a:latin typeface="Lato"/>
              <a:ea typeface="Lato"/>
              <a:cs typeface="Lato"/>
              <a:sym typeface="Lato"/>
            </a:endParaRPr>
          </a:p>
          <a:p>
            <a:pPr indent="0" lvl="0" marL="457200" rtl="0" algn="l">
              <a:spcBef>
                <a:spcPts val="0"/>
              </a:spcBef>
              <a:spcAft>
                <a:spcPts val="0"/>
              </a:spcAft>
              <a:buNone/>
            </a:pPr>
            <a:r>
              <a:t/>
            </a:r>
            <a:endParaRPr sz="1800">
              <a:solidFill>
                <a:srgbClr val="35363B"/>
              </a:solidFill>
              <a:latin typeface="Lato"/>
              <a:ea typeface="Lato"/>
              <a:cs typeface="Lato"/>
              <a:sym typeface="Lato"/>
            </a:endParaRPr>
          </a:p>
          <a:p>
            <a:pPr indent="0" lvl="0" marL="0" rtl="0" algn="l">
              <a:spcBef>
                <a:spcPts val="1000"/>
              </a:spcBef>
              <a:spcAft>
                <a:spcPts val="0"/>
              </a:spcAft>
              <a:buNone/>
            </a:pPr>
            <a:r>
              <a:t/>
            </a:r>
            <a:endParaRPr sz="1200">
              <a:solidFill>
                <a:srgbClr val="35363B"/>
              </a:solidFill>
              <a:latin typeface="Lato"/>
              <a:ea typeface="Lato"/>
              <a:cs typeface="Lato"/>
              <a:sym typeface="Lato"/>
            </a:endParaRPr>
          </a:p>
        </p:txBody>
      </p:sp>
      <p:pic>
        <p:nvPicPr>
          <p:cNvPr id="483" name="Google Shape;483;p48"/>
          <p:cNvPicPr preferRelativeResize="0"/>
          <p:nvPr/>
        </p:nvPicPr>
        <p:blipFill>
          <a:blip r:embed="rId4">
            <a:alphaModFix/>
          </a:blip>
          <a:stretch>
            <a:fillRect/>
          </a:stretch>
        </p:blipFill>
        <p:spPr>
          <a:xfrm>
            <a:off x="5629275" y="1687625"/>
            <a:ext cx="3257000" cy="3256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목차</a:t>
            </a:r>
            <a:endParaRPr>
              <a:latin typeface="Do Hyeon"/>
              <a:ea typeface="Do Hyeon"/>
              <a:cs typeface="Do Hyeon"/>
              <a:sym typeface="Do Hyeon"/>
            </a:endParaRPr>
          </a:p>
        </p:txBody>
      </p:sp>
      <p:sp>
        <p:nvSpPr>
          <p:cNvPr id="308" name="Google Shape;308;p31"/>
          <p:cNvSpPr txBox="1"/>
          <p:nvPr>
            <p:ph idx="2" type="title"/>
          </p:nvPr>
        </p:nvSpPr>
        <p:spPr>
          <a:xfrm>
            <a:off x="37592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9" name="Google Shape;309;p31"/>
          <p:cNvSpPr txBox="1"/>
          <p:nvPr>
            <p:ph idx="3" type="title"/>
          </p:nvPr>
        </p:nvSpPr>
        <p:spPr>
          <a:xfrm>
            <a:off x="46900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0" name="Google Shape;310;p31"/>
          <p:cNvSpPr txBox="1"/>
          <p:nvPr>
            <p:ph idx="4" type="title"/>
          </p:nvPr>
        </p:nvSpPr>
        <p:spPr>
          <a:xfrm>
            <a:off x="37591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11" name="Google Shape;311;p31"/>
          <p:cNvSpPr txBox="1"/>
          <p:nvPr>
            <p:ph idx="5" type="title"/>
          </p:nvPr>
        </p:nvSpPr>
        <p:spPr>
          <a:xfrm>
            <a:off x="46899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12" name="Google Shape;312;p31"/>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Do Hyeon"/>
                <a:ea typeface="Do Hyeon"/>
                <a:cs typeface="Do Hyeon"/>
                <a:sym typeface="Do Hyeon"/>
              </a:rPr>
              <a:t>프로젝트 소개 및 필요성</a:t>
            </a:r>
            <a:endParaRPr>
              <a:latin typeface="Do Hyeon"/>
              <a:ea typeface="Do Hyeon"/>
              <a:cs typeface="Do Hyeon"/>
              <a:sym typeface="Do Hyeon"/>
            </a:endParaRPr>
          </a:p>
        </p:txBody>
      </p:sp>
      <p:sp>
        <p:nvSpPr>
          <p:cNvPr id="313" name="Google Shape;313;p31"/>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Do Hyeon"/>
                <a:ea typeface="Do Hyeon"/>
                <a:cs typeface="Do Hyeon"/>
                <a:sym typeface="Do Hyeon"/>
              </a:rPr>
              <a:t>기능 소개</a:t>
            </a:r>
            <a:endParaRPr>
              <a:latin typeface="Do Hyeon"/>
              <a:ea typeface="Do Hyeon"/>
              <a:cs typeface="Do Hyeon"/>
              <a:sym typeface="Do Hyeon"/>
            </a:endParaRPr>
          </a:p>
        </p:txBody>
      </p:sp>
      <p:sp>
        <p:nvSpPr>
          <p:cNvPr id="314" name="Google Shape;314;p31"/>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 Hyeon"/>
              <a:ea typeface="Do Hyeon"/>
              <a:cs typeface="Do Hyeon"/>
              <a:sym typeface="Do Hyeon"/>
            </a:endParaRPr>
          </a:p>
          <a:p>
            <a:pPr indent="0" lvl="0" marL="0" rtl="0" algn="l">
              <a:spcBef>
                <a:spcPts val="0"/>
              </a:spcBef>
              <a:spcAft>
                <a:spcPts val="0"/>
              </a:spcAft>
              <a:buNone/>
            </a:pPr>
            <a:r>
              <a:rPr lang="en">
                <a:latin typeface="Do Hyeon"/>
                <a:ea typeface="Do Hyeon"/>
                <a:cs typeface="Do Hyeon"/>
                <a:sym typeface="Do Hyeon"/>
              </a:rPr>
              <a:t>느낀점 &amp; 배운점</a:t>
            </a:r>
            <a:endParaRPr>
              <a:latin typeface="Do Hyeon"/>
              <a:ea typeface="Do Hyeon"/>
              <a:cs typeface="Do Hyeon"/>
              <a:sym typeface="Do Hyeon"/>
            </a:endParaRPr>
          </a:p>
          <a:p>
            <a:pPr indent="0" lvl="0" marL="0" rtl="0" algn="l">
              <a:spcBef>
                <a:spcPts val="0"/>
              </a:spcBef>
              <a:spcAft>
                <a:spcPts val="0"/>
              </a:spcAft>
              <a:buNone/>
            </a:pPr>
            <a:r>
              <a:t/>
            </a:r>
            <a:endParaRPr>
              <a:latin typeface="Do Hyeon"/>
              <a:ea typeface="Do Hyeon"/>
              <a:cs typeface="Do Hyeon"/>
              <a:sym typeface="Do Hyeon"/>
            </a:endParaRPr>
          </a:p>
        </p:txBody>
      </p:sp>
      <p:pic>
        <p:nvPicPr>
          <p:cNvPr id="315" name="Google Shape;315;p31"/>
          <p:cNvPicPr preferRelativeResize="0"/>
          <p:nvPr/>
        </p:nvPicPr>
        <p:blipFill>
          <a:blip r:embed="rId3">
            <a:alphaModFix/>
          </a:blip>
          <a:stretch>
            <a:fillRect/>
          </a:stretch>
        </p:blipFill>
        <p:spPr>
          <a:xfrm>
            <a:off x="76200" y="3712050"/>
            <a:ext cx="1768000" cy="1350575"/>
          </a:xfrm>
          <a:prstGeom prst="rect">
            <a:avLst/>
          </a:prstGeom>
          <a:noFill/>
          <a:ln>
            <a:noFill/>
          </a:ln>
        </p:spPr>
      </p:pic>
      <p:sp>
        <p:nvSpPr>
          <p:cNvPr id="316" name="Google Shape;316;p31"/>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 Hyeon"/>
              <a:ea typeface="Do Hyeon"/>
              <a:cs typeface="Do Hyeon"/>
              <a:sym typeface="Do Hyeon"/>
            </a:endParaRPr>
          </a:p>
          <a:p>
            <a:pPr indent="0" lvl="0" marL="0" rtl="0" algn="l">
              <a:spcBef>
                <a:spcPts val="0"/>
              </a:spcBef>
              <a:spcAft>
                <a:spcPts val="0"/>
              </a:spcAft>
              <a:buNone/>
            </a:pPr>
            <a:r>
              <a:rPr lang="en">
                <a:latin typeface="Do Hyeon"/>
                <a:ea typeface="Do Hyeon"/>
                <a:cs typeface="Do Hyeon"/>
                <a:sym typeface="Do Hyeon"/>
              </a:rPr>
              <a:t>Q&amp;A</a:t>
            </a:r>
            <a:endParaRPr>
              <a:latin typeface="Do Hyeon"/>
              <a:ea typeface="Do Hyeon"/>
              <a:cs typeface="Do Hyeon"/>
              <a:sym typeface="Do Hyeon"/>
            </a:endParaRPr>
          </a:p>
          <a:p>
            <a:pPr indent="0" lvl="0" marL="0" rtl="0" algn="l">
              <a:spcBef>
                <a:spcPts val="0"/>
              </a:spcBef>
              <a:spcAft>
                <a:spcPts val="0"/>
              </a:spcAft>
              <a:buNone/>
            </a:pPr>
            <a:r>
              <a:t/>
            </a:r>
            <a:endParaRPr>
              <a:latin typeface="Do Hyeon"/>
              <a:ea typeface="Do Hyeon"/>
              <a:cs typeface="Do Hyeon"/>
              <a:sym typeface="Do Hyeon"/>
            </a:endParaRPr>
          </a:p>
        </p:txBody>
      </p:sp>
      <p:pic>
        <p:nvPicPr>
          <p:cNvPr id="317" name="Google Shape;317;p31"/>
          <p:cNvPicPr preferRelativeResize="0"/>
          <p:nvPr/>
        </p:nvPicPr>
        <p:blipFill>
          <a:blip r:embed="rId4">
            <a:alphaModFix/>
          </a:blip>
          <a:stretch>
            <a:fillRect/>
          </a:stretch>
        </p:blipFill>
        <p:spPr>
          <a:xfrm>
            <a:off x="1463540" y="1318003"/>
            <a:ext cx="6216925" cy="347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UPS  무정전 전원 공급 장치</a:t>
            </a:r>
            <a:endParaRPr>
              <a:latin typeface="Do Hyeon"/>
              <a:ea typeface="Do Hyeon"/>
              <a:cs typeface="Do Hyeon"/>
              <a:sym typeface="Do Hyeon"/>
            </a:endParaRPr>
          </a:p>
        </p:txBody>
      </p:sp>
      <p:pic>
        <p:nvPicPr>
          <p:cNvPr id="489" name="Google Shape;489;p49"/>
          <p:cNvPicPr preferRelativeResize="0"/>
          <p:nvPr/>
        </p:nvPicPr>
        <p:blipFill>
          <a:blip r:embed="rId3">
            <a:alphaModFix/>
          </a:blip>
          <a:stretch>
            <a:fillRect/>
          </a:stretch>
        </p:blipFill>
        <p:spPr>
          <a:xfrm>
            <a:off x="1540075" y="1406155"/>
            <a:ext cx="6063850" cy="233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0"/>
          <p:cNvPicPr preferRelativeResize="0"/>
          <p:nvPr/>
        </p:nvPicPr>
        <p:blipFill>
          <a:blip r:embed="rId3">
            <a:alphaModFix/>
          </a:blip>
          <a:stretch>
            <a:fillRect/>
          </a:stretch>
        </p:blipFill>
        <p:spPr>
          <a:xfrm>
            <a:off x="0" y="0"/>
            <a:ext cx="9144000" cy="5143500"/>
          </a:xfrm>
          <a:prstGeom prst="rect">
            <a:avLst/>
          </a:prstGeom>
          <a:noFill/>
          <a:ln>
            <a:noFill/>
          </a:ln>
        </p:spPr>
      </p:pic>
      <p:sp>
        <p:nvSpPr>
          <p:cNvPr id="495" name="Google Shape;495;p50"/>
          <p:cNvSpPr txBox="1"/>
          <p:nvPr/>
        </p:nvSpPr>
        <p:spPr>
          <a:xfrm>
            <a:off x="720000" y="1249377"/>
            <a:ext cx="77040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35363B"/>
                </a:solidFill>
                <a:latin typeface="Do Hyeon"/>
                <a:ea typeface="Do Hyeon"/>
                <a:cs typeface="Do Hyeon"/>
                <a:sym typeface="Do Hyeon"/>
              </a:rPr>
              <a:t>설명 : 그냥 이 X</a:t>
            </a:r>
            <a:r>
              <a:rPr b="1" lang="en" sz="2300">
                <a:solidFill>
                  <a:srgbClr val="35363B"/>
                </a:solidFill>
                <a:latin typeface="Do Hyeon"/>
                <a:ea typeface="Do Hyeon"/>
                <a:cs typeface="Do Hyeon"/>
                <a:sym typeface="Do Hyeon"/>
              </a:rPr>
              <a:t>끼</a:t>
            </a:r>
            <a:r>
              <a:rPr b="1" lang="en" sz="2300">
                <a:solidFill>
                  <a:srgbClr val="35363B"/>
                </a:solidFill>
                <a:latin typeface="Do Hyeon"/>
                <a:ea typeface="Do Hyeon"/>
                <a:cs typeface="Do Hyeon"/>
                <a:sym typeface="Do Hyeon"/>
              </a:rPr>
              <a:t> 때문임</a:t>
            </a:r>
            <a:endParaRPr b="1" sz="2300">
              <a:solidFill>
                <a:srgbClr val="35363B"/>
              </a:solidFill>
              <a:latin typeface="Do Hyeon"/>
              <a:ea typeface="Do Hyeon"/>
              <a:cs typeface="Do Hyeon"/>
              <a:sym typeface="Do Hyeon"/>
            </a:endParaRPr>
          </a:p>
          <a:p>
            <a:pPr indent="0" lvl="0" marL="0" rtl="0" algn="l">
              <a:spcBef>
                <a:spcPts val="1000"/>
              </a:spcBef>
              <a:spcAft>
                <a:spcPts val="0"/>
              </a:spcAft>
              <a:buNone/>
            </a:pPr>
            <a:r>
              <a:t/>
            </a:r>
            <a:endParaRPr sz="1900">
              <a:solidFill>
                <a:srgbClr val="35363B"/>
              </a:solidFill>
              <a:latin typeface="Lato"/>
              <a:ea typeface="Lato"/>
              <a:cs typeface="Lato"/>
              <a:sym typeface="Lato"/>
            </a:endParaRPr>
          </a:p>
          <a:p>
            <a:pPr indent="0" lvl="0" marL="457200" rtl="0" algn="l">
              <a:spcBef>
                <a:spcPts val="0"/>
              </a:spcBef>
              <a:spcAft>
                <a:spcPts val="0"/>
              </a:spcAft>
              <a:buNone/>
            </a:pPr>
            <a:r>
              <a:t/>
            </a:r>
            <a:endParaRPr sz="1800">
              <a:solidFill>
                <a:srgbClr val="35363B"/>
              </a:solidFill>
              <a:latin typeface="Lato"/>
              <a:ea typeface="Lato"/>
              <a:cs typeface="Lato"/>
              <a:sym typeface="Lato"/>
            </a:endParaRPr>
          </a:p>
          <a:p>
            <a:pPr indent="0" lvl="0" marL="0" rtl="0" algn="l">
              <a:spcBef>
                <a:spcPts val="1000"/>
              </a:spcBef>
              <a:spcAft>
                <a:spcPts val="0"/>
              </a:spcAft>
              <a:buNone/>
            </a:pPr>
            <a:r>
              <a:t/>
            </a:r>
            <a:endParaRPr sz="1200">
              <a:solidFill>
                <a:srgbClr val="35363B"/>
              </a:solidFill>
              <a:latin typeface="Lato"/>
              <a:ea typeface="Lato"/>
              <a:cs typeface="Lato"/>
              <a:sym typeface="Lato"/>
            </a:endParaRPr>
          </a:p>
        </p:txBody>
      </p:sp>
      <p:sp>
        <p:nvSpPr>
          <p:cNvPr id="496" name="Google Shape;496;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35363B"/>
                </a:solidFill>
                <a:latin typeface="Do Hyeon"/>
                <a:ea typeface="Do Hyeon"/>
                <a:cs typeface="Do Hyeon"/>
                <a:sym typeface="Do Hyeon"/>
              </a:rPr>
              <a:t>범인 : XL-6009</a:t>
            </a:r>
            <a:endParaRPr sz="3300">
              <a:solidFill>
                <a:srgbClr val="35363B"/>
              </a:solidFill>
              <a:latin typeface="Do Hyeon"/>
              <a:ea typeface="Do Hyeon"/>
              <a:cs typeface="Do Hyeon"/>
              <a:sym typeface="Do Hyeon"/>
            </a:endParaRPr>
          </a:p>
          <a:p>
            <a:pPr indent="0" lvl="0" marL="0" rtl="0" algn="ctr">
              <a:spcBef>
                <a:spcPts val="0"/>
              </a:spcBef>
              <a:spcAft>
                <a:spcPts val="0"/>
              </a:spcAft>
              <a:buNone/>
            </a:pPr>
            <a:r>
              <a:t/>
            </a:r>
            <a:endParaRPr>
              <a:latin typeface="Do Hyeon"/>
              <a:ea typeface="Do Hyeon"/>
              <a:cs typeface="Do Hyeon"/>
              <a:sym typeface="Do Hyeon"/>
            </a:endParaRPr>
          </a:p>
        </p:txBody>
      </p:sp>
      <p:pic>
        <p:nvPicPr>
          <p:cNvPr id="497" name="Google Shape;497;p50"/>
          <p:cNvPicPr preferRelativeResize="0"/>
          <p:nvPr/>
        </p:nvPicPr>
        <p:blipFill>
          <a:blip r:embed="rId4">
            <a:alphaModFix/>
          </a:blip>
          <a:stretch>
            <a:fillRect/>
          </a:stretch>
        </p:blipFill>
        <p:spPr>
          <a:xfrm>
            <a:off x="3365953" y="-247810"/>
            <a:ext cx="2640375" cy="2640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배운점</a:t>
            </a:r>
            <a:endParaRPr>
              <a:latin typeface="Do Hyeon"/>
              <a:ea typeface="Do Hyeon"/>
              <a:cs typeface="Do Hyeon"/>
              <a:sym typeface="Do Hyeon"/>
            </a:endParaRPr>
          </a:p>
        </p:txBody>
      </p:sp>
      <p:sp>
        <p:nvSpPr>
          <p:cNvPr id="503" name="Google Shape;503;p51"/>
          <p:cNvSpPr/>
          <p:nvPr/>
        </p:nvSpPr>
        <p:spPr>
          <a:xfrm>
            <a:off x="1795800" y="1137475"/>
            <a:ext cx="2704200" cy="1684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p:txBody>
      </p:sp>
      <p:sp>
        <p:nvSpPr>
          <p:cNvPr id="504" name="Google Shape;504;p51"/>
          <p:cNvSpPr/>
          <p:nvPr/>
        </p:nvSpPr>
        <p:spPr>
          <a:xfrm>
            <a:off x="4739025" y="1137475"/>
            <a:ext cx="2704200" cy="1684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Do Hyeon"/>
              <a:ea typeface="Do Hyeon"/>
              <a:cs typeface="Do Hyeon"/>
              <a:sym typeface="Do Hyeon"/>
            </a:endParaRPr>
          </a:p>
        </p:txBody>
      </p:sp>
      <p:sp>
        <p:nvSpPr>
          <p:cNvPr id="505" name="Google Shape;505;p51"/>
          <p:cNvSpPr/>
          <p:nvPr/>
        </p:nvSpPr>
        <p:spPr>
          <a:xfrm>
            <a:off x="1795800" y="3071050"/>
            <a:ext cx="2704200" cy="1684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06" name="Google Shape;506;p51"/>
          <p:cNvSpPr/>
          <p:nvPr/>
        </p:nvSpPr>
        <p:spPr>
          <a:xfrm>
            <a:off x="4739025" y="3023425"/>
            <a:ext cx="2704200" cy="1684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07" name="Google Shape;507;p51"/>
          <p:cNvSpPr txBox="1"/>
          <p:nvPr/>
        </p:nvSpPr>
        <p:spPr>
          <a:xfrm>
            <a:off x="1795800" y="1124838"/>
            <a:ext cx="838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o Hyeon"/>
                <a:ea typeface="Do Hyeon"/>
                <a:cs typeface="Do Hyeon"/>
                <a:sym typeface="Do Hyeon"/>
              </a:rPr>
              <a:t>강정수</a:t>
            </a:r>
            <a:endParaRPr sz="1200">
              <a:solidFill>
                <a:schemeClr val="dk1"/>
              </a:solidFill>
              <a:latin typeface="Do Hyeon"/>
              <a:ea typeface="Do Hyeon"/>
              <a:cs typeface="Do Hyeon"/>
              <a:sym typeface="Do Hyeon"/>
            </a:endParaRPr>
          </a:p>
        </p:txBody>
      </p:sp>
      <p:sp>
        <p:nvSpPr>
          <p:cNvPr id="508" name="Google Shape;508;p51"/>
          <p:cNvSpPr txBox="1"/>
          <p:nvPr/>
        </p:nvSpPr>
        <p:spPr>
          <a:xfrm>
            <a:off x="4739025" y="1137475"/>
            <a:ext cx="838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o Hyeon"/>
                <a:ea typeface="Do Hyeon"/>
                <a:cs typeface="Do Hyeon"/>
                <a:sym typeface="Do Hyeon"/>
              </a:rPr>
              <a:t>김용현</a:t>
            </a:r>
            <a:endParaRPr sz="1200">
              <a:solidFill>
                <a:schemeClr val="dk1"/>
              </a:solidFill>
              <a:latin typeface="Do Hyeon"/>
              <a:ea typeface="Do Hyeon"/>
              <a:cs typeface="Do Hyeon"/>
              <a:sym typeface="Do Hyeon"/>
            </a:endParaRPr>
          </a:p>
        </p:txBody>
      </p:sp>
      <p:sp>
        <p:nvSpPr>
          <p:cNvPr id="509" name="Google Shape;509;p51"/>
          <p:cNvSpPr txBox="1"/>
          <p:nvPr/>
        </p:nvSpPr>
        <p:spPr>
          <a:xfrm>
            <a:off x="1795800" y="3071050"/>
            <a:ext cx="838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o Hyeon"/>
                <a:ea typeface="Do Hyeon"/>
                <a:cs typeface="Do Hyeon"/>
                <a:sym typeface="Do Hyeon"/>
              </a:rPr>
              <a:t>정유석</a:t>
            </a:r>
            <a:endParaRPr sz="1200">
              <a:solidFill>
                <a:schemeClr val="dk1"/>
              </a:solidFill>
              <a:latin typeface="Do Hyeon"/>
              <a:ea typeface="Do Hyeon"/>
              <a:cs typeface="Do Hyeon"/>
              <a:sym typeface="Do Hyeon"/>
            </a:endParaRPr>
          </a:p>
        </p:txBody>
      </p:sp>
      <p:sp>
        <p:nvSpPr>
          <p:cNvPr id="510" name="Google Shape;510;p51"/>
          <p:cNvSpPr txBox="1"/>
          <p:nvPr/>
        </p:nvSpPr>
        <p:spPr>
          <a:xfrm>
            <a:off x="4814400" y="3071050"/>
            <a:ext cx="8382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o Hyeon"/>
                <a:ea typeface="Do Hyeon"/>
                <a:cs typeface="Do Hyeon"/>
                <a:sym typeface="Do Hyeon"/>
              </a:rPr>
              <a:t>이규진</a:t>
            </a:r>
            <a:endParaRPr sz="1200">
              <a:solidFill>
                <a:schemeClr val="dk1"/>
              </a:solidFill>
              <a:latin typeface="Do Hyeon"/>
              <a:ea typeface="Do Hyeon"/>
              <a:cs typeface="Do Hyeon"/>
              <a:sym typeface="Do Hyeon"/>
            </a:endParaRPr>
          </a:p>
        </p:txBody>
      </p:sp>
      <p:sp>
        <p:nvSpPr>
          <p:cNvPr id="511" name="Google Shape;511;p51"/>
          <p:cNvSpPr txBox="1"/>
          <p:nvPr/>
        </p:nvSpPr>
        <p:spPr>
          <a:xfrm>
            <a:off x="1795800" y="1385275"/>
            <a:ext cx="2704200" cy="14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o Hyeon"/>
                <a:ea typeface="Do Hyeon"/>
                <a:cs typeface="Do Hyeon"/>
                <a:sym typeface="Do Hyeon"/>
              </a:rPr>
              <a:t>평소 잘 접해보지 못했던 모듈들을 사용하기 위해 데이터 시트와 통신 방법 등을 찾아 보고, 3D 프린터까지 사용하여 하나씩 만들어 가는 점이 저에게는 새롭고 뜻깊은 경험 이였습니다.</a:t>
            </a:r>
            <a:endParaRPr sz="1200">
              <a:solidFill>
                <a:schemeClr val="dk1"/>
              </a:solidFill>
              <a:latin typeface="Do Hyeon"/>
              <a:ea typeface="Do Hyeon"/>
              <a:cs typeface="Do Hyeon"/>
              <a:sym typeface="Do Hyeon"/>
            </a:endParaRPr>
          </a:p>
          <a:p>
            <a:pPr indent="0" lvl="0" marL="0" rtl="0" algn="l">
              <a:spcBef>
                <a:spcPts val="0"/>
              </a:spcBef>
              <a:spcAft>
                <a:spcPts val="0"/>
              </a:spcAft>
              <a:buNone/>
            </a:pPr>
            <a:r>
              <a:rPr lang="en" sz="1200">
                <a:solidFill>
                  <a:schemeClr val="dk1"/>
                </a:solidFill>
                <a:latin typeface="Do Hyeon"/>
                <a:ea typeface="Do Hyeon"/>
                <a:cs typeface="Do Hyeon"/>
                <a:sym typeface="Do Hyeon"/>
              </a:rPr>
              <a:t>부족함이 있어도 화내지 않고 잘 도와준 팀원들께 감사의 마음을 드립니다.</a:t>
            </a:r>
            <a:endParaRPr sz="1200">
              <a:solidFill>
                <a:schemeClr val="dk1"/>
              </a:solidFill>
              <a:latin typeface="Do Hyeon"/>
              <a:ea typeface="Do Hyeon"/>
              <a:cs typeface="Do Hyeon"/>
              <a:sym typeface="Do Hyeon"/>
            </a:endParaRPr>
          </a:p>
        </p:txBody>
      </p:sp>
      <p:sp>
        <p:nvSpPr>
          <p:cNvPr id="512" name="Google Shape;512;p51"/>
          <p:cNvSpPr txBox="1"/>
          <p:nvPr/>
        </p:nvSpPr>
        <p:spPr>
          <a:xfrm>
            <a:off x="1832400" y="3252550"/>
            <a:ext cx="2631000" cy="15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o Hyeon"/>
                <a:ea typeface="Do Hyeon"/>
                <a:cs typeface="Do Hyeon"/>
                <a:sym typeface="Do Hyeon"/>
              </a:rPr>
              <a:t>소프트웨어와 하드웨어가 밀접하게 연결되어 있다는 사실을 실감했으며 라즈베리파이와 같은 장치에서 소프트웨어를 운영할 때 하드웨어의 성능이 큰 영향을 미친다는 것을 깨달았습니다. 간단한 회로를 설계하더라도 회로이론적 지식이 필요하다는 것을 느꼈고 전류의 흐름과 공통 접지에 대한 중요성을 배웠습니다.</a:t>
            </a:r>
            <a:endParaRPr sz="1200">
              <a:solidFill>
                <a:schemeClr val="dk1"/>
              </a:solidFill>
              <a:latin typeface="Do Hyeon"/>
              <a:ea typeface="Do Hyeon"/>
              <a:cs typeface="Do Hyeon"/>
              <a:sym typeface="Do Hyeon"/>
            </a:endParaRPr>
          </a:p>
        </p:txBody>
      </p:sp>
      <p:sp>
        <p:nvSpPr>
          <p:cNvPr id="513" name="Google Shape;513;p51"/>
          <p:cNvSpPr txBox="1"/>
          <p:nvPr/>
        </p:nvSpPr>
        <p:spPr>
          <a:xfrm>
            <a:off x="4739025" y="1365513"/>
            <a:ext cx="2704200" cy="14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o Hyeon"/>
                <a:ea typeface="Do Hyeon"/>
                <a:cs typeface="Do Hyeon"/>
                <a:sym typeface="Do Hyeon"/>
              </a:rPr>
              <a:t>처음 구상했던 간단한 아이디어에서 시작해서 부가적인 기능도 구현하는 과정에서 발전해나가는 모습에 성취감을 얻을 수 있었습니다.</a:t>
            </a:r>
            <a:endParaRPr sz="1200">
              <a:latin typeface="Do Hyeon"/>
              <a:ea typeface="Do Hyeon"/>
              <a:cs typeface="Do Hyeon"/>
              <a:sym typeface="Do Hyeon"/>
            </a:endParaRPr>
          </a:p>
          <a:p>
            <a:pPr indent="0" lvl="0" marL="0" rtl="0" algn="l">
              <a:spcBef>
                <a:spcPts val="0"/>
              </a:spcBef>
              <a:spcAft>
                <a:spcPts val="0"/>
              </a:spcAft>
              <a:buNone/>
            </a:pPr>
            <a:r>
              <a:rPr lang="en" sz="1200">
                <a:latin typeface="Do Hyeon"/>
                <a:ea typeface="Do Hyeon"/>
                <a:cs typeface="Do Hyeon"/>
                <a:sym typeface="Do Hyeon"/>
              </a:rPr>
              <a:t>다만 많은 목표를 이루기 위해서는 더욱 엄격한 일정 관리가 필요하다는 점을 배울 수 있었습니다.</a:t>
            </a:r>
            <a:endParaRPr sz="1200">
              <a:solidFill>
                <a:schemeClr val="dk1"/>
              </a:solidFill>
              <a:latin typeface="Do Hyeon"/>
              <a:ea typeface="Do Hyeon"/>
              <a:cs typeface="Do Hyeon"/>
              <a:sym typeface="Do Hyeon"/>
            </a:endParaRPr>
          </a:p>
        </p:txBody>
      </p:sp>
      <p:sp>
        <p:nvSpPr>
          <p:cNvPr id="514" name="Google Shape;514;p51"/>
          <p:cNvSpPr txBox="1"/>
          <p:nvPr/>
        </p:nvSpPr>
        <p:spPr>
          <a:xfrm>
            <a:off x="4739025" y="3318838"/>
            <a:ext cx="2704200" cy="14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o Hyeon"/>
                <a:ea typeface="Do Hyeon"/>
                <a:cs typeface="Do Hyeon"/>
                <a:sym typeface="Do Hyeon"/>
              </a:rPr>
              <a:t>프로젝트를 위해 소프트웨어적 지식도 중요하지만, 하드웨어 지식도 중요하다는 것을 깨달았습니다. 아무리 좋은 프로그램을 짜도 그것을 실제로 동작시키려면 하드웨어가 뒷받침되어야 한다는 것을 배웠기 때문에 앞으로 전기나 하드웨어 관련 지식도 공부하겠습니다.</a:t>
            </a:r>
            <a:endParaRPr sz="1200">
              <a:solidFill>
                <a:schemeClr val="dk1"/>
              </a:solidFill>
              <a:latin typeface="Do Hyeon"/>
              <a:ea typeface="Do Hyeon"/>
              <a:cs typeface="Do Hyeon"/>
              <a:sym typeface="Do Hye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2"/>
          <p:cNvSpPr txBox="1"/>
          <p:nvPr>
            <p:ph type="title"/>
          </p:nvPr>
        </p:nvSpPr>
        <p:spPr>
          <a:xfrm>
            <a:off x="2476500" y="1872450"/>
            <a:ext cx="4191000" cy="10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Q&amp;A</a:t>
            </a:r>
            <a:endParaRPr>
              <a:latin typeface="Do Hyeon"/>
              <a:ea typeface="Do Hyeon"/>
              <a:cs typeface="Do Hyeon"/>
              <a:sym typeface="Do Hye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3"/>
          <p:cNvSpPr txBox="1"/>
          <p:nvPr>
            <p:ph type="title"/>
          </p:nvPr>
        </p:nvSpPr>
        <p:spPr>
          <a:xfrm>
            <a:off x="4364026" y="540000"/>
            <a:ext cx="40914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o Hyeon"/>
                <a:ea typeface="Do Hyeon"/>
                <a:cs typeface="Do Hyeon"/>
                <a:sym typeface="Do Hyeon"/>
              </a:rPr>
              <a:t>감사합니다!</a:t>
            </a:r>
            <a:endParaRPr>
              <a:latin typeface="Do Hyeon"/>
              <a:ea typeface="Do Hyeon"/>
              <a:cs typeface="Do Hyeon"/>
              <a:sym typeface="Do Hyeon"/>
            </a:endParaRPr>
          </a:p>
        </p:txBody>
      </p:sp>
      <p:sp>
        <p:nvSpPr>
          <p:cNvPr id="525" name="Google Shape;525;p53"/>
          <p:cNvSpPr/>
          <p:nvPr/>
        </p:nvSpPr>
        <p:spPr>
          <a:xfrm>
            <a:off x="4364025" y="1700650"/>
            <a:ext cx="731400" cy="73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26" name="Google Shape;526;p53"/>
          <p:cNvPicPr preferRelativeResize="0"/>
          <p:nvPr/>
        </p:nvPicPr>
        <p:blipFill rotWithShape="1">
          <a:blip r:embed="rId3">
            <a:alphaModFix/>
          </a:blip>
          <a:srcRect b="22420" l="0" r="0" t="0"/>
          <a:stretch/>
        </p:blipFill>
        <p:spPr>
          <a:xfrm rot="5400000">
            <a:off x="2379526" y="417924"/>
            <a:ext cx="1768000" cy="1047800"/>
          </a:xfrm>
          <a:prstGeom prst="rect">
            <a:avLst/>
          </a:prstGeom>
          <a:noFill/>
          <a:ln>
            <a:noFill/>
          </a:ln>
        </p:spPr>
      </p:pic>
      <p:sp>
        <p:nvSpPr>
          <p:cNvPr id="527" name="Google Shape;527;p53"/>
          <p:cNvSpPr/>
          <p:nvPr/>
        </p:nvSpPr>
        <p:spPr>
          <a:xfrm>
            <a:off x="5230100" y="1700650"/>
            <a:ext cx="731400" cy="73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28" name="Google Shape;528;p53"/>
          <p:cNvSpPr/>
          <p:nvPr/>
        </p:nvSpPr>
        <p:spPr>
          <a:xfrm>
            <a:off x="6096175" y="1700650"/>
            <a:ext cx="731400" cy="73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529" name="Google Shape;529;p53"/>
          <p:cNvGrpSpPr/>
          <p:nvPr/>
        </p:nvGrpSpPr>
        <p:grpSpPr>
          <a:xfrm>
            <a:off x="4501125" y="1794128"/>
            <a:ext cx="457200" cy="548645"/>
            <a:chOff x="5609109" y="3890661"/>
            <a:chExt cx="298765" cy="376791"/>
          </a:xfrm>
        </p:grpSpPr>
        <p:sp>
          <p:nvSpPr>
            <p:cNvPr id="530" name="Google Shape;530;p53"/>
            <p:cNvSpPr/>
            <p:nvPr/>
          </p:nvSpPr>
          <p:spPr>
            <a:xfrm>
              <a:off x="5609109" y="3890661"/>
              <a:ext cx="132455" cy="131352"/>
            </a:xfrm>
            <a:custGeom>
              <a:rect b="b" l="l" r="r" t="t"/>
              <a:pathLst>
                <a:path extrusionOk="0" h="4648" w="4687">
                  <a:moveTo>
                    <a:pt x="391" y="1"/>
                  </a:moveTo>
                  <a:cubicBezTo>
                    <a:pt x="175" y="1"/>
                    <a:pt x="0" y="174"/>
                    <a:pt x="0" y="390"/>
                  </a:cubicBezTo>
                  <a:cubicBezTo>
                    <a:pt x="0" y="607"/>
                    <a:pt x="175" y="781"/>
                    <a:pt x="391" y="781"/>
                  </a:cubicBezTo>
                  <a:lnTo>
                    <a:pt x="782" y="781"/>
                  </a:lnTo>
                  <a:lnTo>
                    <a:pt x="782" y="4648"/>
                  </a:lnTo>
                  <a:cubicBezTo>
                    <a:pt x="1346" y="3233"/>
                    <a:pt x="2483" y="2112"/>
                    <a:pt x="3906" y="1565"/>
                  </a:cubicBezTo>
                  <a:lnTo>
                    <a:pt x="3906" y="781"/>
                  </a:lnTo>
                  <a:lnTo>
                    <a:pt x="4297" y="781"/>
                  </a:lnTo>
                  <a:cubicBezTo>
                    <a:pt x="4513" y="781"/>
                    <a:pt x="4687" y="607"/>
                    <a:pt x="4687" y="390"/>
                  </a:cubicBezTo>
                  <a:cubicBezTo>
                    <a:pt x="4687" y="174"/>
                    <a:pt x="4513" y="1"/>
                    <a:pt x="4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3"/>
            <p:cNvSpPr/>
            <p:nvPr/>
          </p:nvSpPr>
          <p:spPr>
            <a:xfrm>
              <a:off x="5675322" y="4221925"/>
              <a:ext cx="198724" cy="45527"/>
            </a:xfrm>
            <a:custGeom>
              <a:rect b="b" l="l" r="r" t="t"/>
              <a:pathLst>
                <a:path extrusionOk="0" h="1611" w="7032">
                  <a:moveTo>
                    <a:pt x="1375" y="0"/>
                  </a:moveTo>
                  <a:lnTo>
                    <a:pt x="936" y="829"/>
                  </a:lnTo>
                  <a:lnTo>
                    <a:pt x="391" y="829"/>
                  </a:lnTo>
                  <a:cubicBezTo>
                    <a:pt x="175" y="829"/>
                    <a:pt x="0" y="1003"/>
                    <a:pt x="0" y="1219"/>
                  </a:cubicBezTo>
                  <a:cubicBezTo>
                    <a:pt x="0" y="1435"/>
                    <a:pt x="175" y="1610"/>
                    <a:pt x="391" y="1610"/>
                  </a:cubicBezTo>
                  <a:lnTo>
                    <a:pt x="6641" y="1610"/>
                  </a:lnTo>
                  <a:cubicBezTo>
                    <a:pt x="6856" y="1610"/>
                    <a:pt x="7031" y="1435"/>
                    <a:pt x="7031" y="1219"/>
                  </a:cubicBezTo>
                  <a:cubicBezTo>
                    <a:pt x="7031" y="1003"/>
                    <a:pt x="6856" y="829"/>
                    <a:pt x="6641" y="829"/>
                  </a:cubicBezTo>
                  <a:lnTo>
                    <a:pt x="6094" y="829"/>
                  </a:lnTo>
                  <a:lnTo>
                    <a:pt x="5656" y="0"/>
                  </a:lnTo>
                  <a:cubicBezTo>
                    <a:pt x="4999" y="282"/>
                    <a:pt x="4276" y="438"/>
                    <a:pt x="3516" y="438"/>
                  </a:cubicBezTo>
                  <a:cubicBezTo>
                    <a:pt x="2756" y="438"/>
                    <a:pt x="2033" y="282"/>
                    <a:pt x="1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3"/>
            <p:cNvSpPr/>
            <p:nvPr/>
          </p:nvSpPr>
          <p:spPr>
            <a:xfrm>
              <a:off x="5714293" y="4013112"/>
              <a:ext cx="49370" cy="40892"/>
            </a:xfrm>
            <a:custGeom>
              <a:rect b="b" l="l" r="r" t="t"/>
              <a:pathLst>
                <a:path extrusionOk="0" h="1447" w="1747">
                  <a:moveTo>
                    <a:pt x="959" y="0"/>
                  </a:moveTo>
                  <a:cubicBezTo>
                    <a:pt x="793" y="0"/>
                    <a:pt x="629" y="56"/>
                    <a:pt x="489" y="163"/>
                  </a:cubicBezTo>
                  <a:cubicBezTo>
                    <a:pt x="305" y="304"/>
                    <a:pt x="142" y="468"/>
                    <a:pt x="1" y="648"/>
                  </a:cubicBezTo>
                  <a:lnTo>
                    <a:pt x="807" y="1114"/>
                  </a:lnTo>
                  <a:lnTo>
                    <a:pt x="808" y="1115"/>
                  </a:lnTo>
                  <a:lnTo>
                    <a:pt x="1380" y="1446"/>
                  </a:lnTo>
                  <a:cubicBezTo>
                    <a:pt x="1488" y="1354"/>
                    <a:pt x="1610" y="1281"/>
                    <a:pt x="1746" y="1233"/>
                  </a:cubicBezTo>
                  <a:lnTo>
                    <a:pt x="1746" y="788"/>
                  </a:lnTo>
                  <a:cubicBezTo>
                    <a:pt x="1746" y="484"/>
                    <a:pt x="1581" y="220"/>
                    <a:pt x="1304" y="83"/>
                  </a:cubicBezTo>
                  <a:cubicBezTo>
                    <a:pt x="1193" y="28"/>
                    <a:pt x="1075" y="0"/>
                    <a:pt x="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3"/>
            <p:cNvSpPr/>
            <p:nvPr/>
          </p:nvSpPr>
          <p:spPr>
            <a:xfrm>
              <a:off x="5785706" y="4002542"/>
              <a:ext cx="32951" cy="51461"/>
            </a:xfrm>
            <a:custGeom>
              <a:rect b="b" l="l" r="r" t="t"/>
              <a:pathLst>
                <a:path extrusionOk="0" h="1821" w="1166">
                  <a:moveTo>
                    <a:pt x="1" y="0"/>
                  </a:moveTo>
                  <a:lnTo>
                    <a:pt x="1" y="1607"/>
                  </a:lnTo>
                  <a:cubicBezTo>
                    <a:pt x="136" y="1655"/>
                    <a:pt x="259" y="1728"/>
                    <a:pt x="365" y="1820"/>
                  </a:cubicBezTo>
                  <a:lnTo>
                    <a:pt x="757" y="1593"/>
                  </a:lnTo>
                  <a:cubicBezTo>
                    <a:pt x="1020" y="1442"/>
                    <a:pt x="1166" y="1170"/>
                    <a:pt x="1150" y="866"/>
                  </a:cubicBezTo>
                  <a:cubicBezTo>
                    <a:pt x="1134" y="569"/>
                    <a:pt x="961" y="320"/>
                    <a:pt x="692" y="200"/>
                  </a:cubicBezTo>
                  <a:cubicBezTo>
                    <a:pt x="470" y="102"/>
                    <a:pt x="238" y="3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3"/>
            <p:cNvSpPr/>
            <p:nvPr/>
          </p:nvSpPr>
          <p:spPr>
            <a:xfrm>
              <a:off x="5763635" y="4067964"/>
              <a:ext cx="22099" cy="22128"/>
            </a:xfrm>
            <a:custGeom>
              <a:rect b="b" l="l" r="r" t="t"/>
              <a:pathLst>
                <a:path extrusionOk="0" h="783" w="782">
                  <a:moveTo>
                    <a:pt x="391" y="1"/>
                  </a:moveTo>
                  <a:cubicBezTo>
                    <a:pt x="175" y="1"/>
                    <a:pt x="0" y="176"/>
                    <a:pt x="0" y="392"/>
                  </a:cubicBezTo>
                  <a:cubicBezTo>
                    <a:pt x="0" y="607"/>
                    <a:pt x="175" y="782"/>
                    <a:pt x="391" y="782"/>
                  </a:cubicBezTo>
                  <a:cubicBezTo>
                    <a:pt x="607" y="782"/>
                    <a:pt x="782" y="607"/>
                    <a:pt x="782" y="392"/>
                  </a:cubicBezTo>
                  <a:cubicBezTo>
                    <a:pt x="782" y="176"/>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3"/>
            <p:cNvSpPr/>
            <p:nvPr/>
          </p:nvSpPr>
          <p:spPr>
            <a:xfrm>
              <a:off x="5697393" y="4061125"/>
              <a:ext cx="44792" cy="46488"/>
            </a:xfrm>
            <a:custGeom>
              <a:rect b="b" l="l" r="r" t="t"/>
              <a:pathLst>
                <a:path extrusionOk="0" h="1645" w="1585">
                  <a:moveTo>
                    <a:pt x="671" y="0"/>
                  </a:moveTo>
                  <a:cubicBezTo>
                    <a:pt x="549" y="0"/>
                    <a:pt x="426" y="32"/>
                    <a:pt x="316" y="96"/>
                  </a:cubicBezTo>
                  <a:cubicBezTo>
                    <a:pt x="118" y="209"/>
                    <a:pt x="2" y="400"/>
                    <a:pt x="1" y="619"/>
                  </a:cubicBezTo>
                  <a:cubicBezTo>
                    <a:pt x="1" y="975"/>
                    <a:pt x="69" y="1316"/>
                    <a:pt x="205" y="1644"/>
                  </a:cubicBezTo>
                  <a:lnTo>
                    <a:pt x="1197" y="1071"/>
                  </a:lnTo>
                  <a:lnTo>
                    <a:pt x="1584" y="846"/>
                  </a:lnTo>
                  <a:cubicBezTo>
                    <a:pt x="1571" y="778"/>
                    <a:pt x="1563" y="707"/>
                    <a:pt x="1563" y="634"/>
                  </a:cubicBezTo>
                  <a:cubicBezTo>
                    <a:pt x="1563" y="561"/>
                    <a:pt x="1571" y="491"/>
                    <a:pt x="1584" y="421"/>
                  </a:cubicBezTo>
                  <a:lnTo>
                    <a:pt x="1014" y="91"/>
                  </a:lnTo>
                  <a:cubicBezTo>
                    <a:pt x="909" y="31"/>
                    <a:pt x="790"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3"/>
            <p:cNvSpPr/>
            <p:nvPr/>
          </p:nvSpPr>
          <p:spPr>
            <a:xfrm>
              <a:off x="5785706" y="4104109"/>
              <a:ext cx="49342" cy="40864"/>
            </a:xfrm>
            <a:custGeom>
              <a:rect b="b" l="l" r="r" t="t"/>
              <a:pathLst>
                <a:path extrusionOk="0" h="1446" w="1746">
                  <a:moveTo>
                    <a:pt x="367" y="1"/>
                  </a:moveTo>
                  <a:cubicBezTo>
                    <a:pt x="259" y="92"/>
                    <a:pt x="136" y="164"/>
                    <a:pt x="1" y="212"/>
                  </a:cubicBezTo>
                  <a:lnTo>
                    <a:pt x="1" y="657"/>
                  </a:lnTo>
                  <a:cubicBezTo>
                    <a:pt x="1" y="963"/>
                    <a:pt x="165" y="1227"/>
                    <a:pt x="442" y="1362"/>
                  </a:cubicBezTo>
                  <a:cubicBezTo>
                    <a:pt x="555" y="1418"/>
                    <a:pt x="673" y="1446"/>
                    <a:pt x="789" y="1446"/>
                  </a:cubicBezTo>
                  <a:cubicBezTo>
                    <a:pt x="955" y="1446"/>
                    <a:pt x="1118" y="1390"/>
                    <a:pt x="1257" y="1282"/>
                  </a:cubicBezTo>
                  <a:cubicBezTo>
                    <a:pt x="1441" y="1141"/>
                    <a:pt x="1605" y="979"/>
                    <a:pt x="1746" y="797"/>
                  </a:cubicBez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3"/>
            <p:cNvSpPr/>
            <p:nvPr/>
          </p:nvSpPr>
          <p:spPr>
            <a:xfrm>
              <a:off x="5730712" y="4104109"/>
              <a:ext cx="32951" cy="51405"/>
            </a:xfrm>
            <a:custGeom>
              <a:rect b="b" l="l" r="r" t="t"/>
              <a:pathLst>
                <a:path extrusionOk="0" h="1819" w="1166">
                  <a:moveTo>
                    <a:pt x="799" y="1"/>
                  </a:moveTo>
                  <a:lnTo>
                    <a:pt x="408" y="227"/>
                  </a:lnTo>
                  <a:cubicBezTo>
                    <a:pt x="146" y="378"/>
                    <a:pt x="0" y="649"/>
                    <a:pt x="16" y="953"/>
                  </a:cubicBezTo>
                  <a:cubicBezTo>
                    <a:pt x="32" y="1252"/>
                    <a:pt x="203" y="1500"/>
                    <a:pt x="474" y="1619"/>
                  </a:cubicBezTo>
                  <a:cubicBezTo>
                    <a:pt x="696" y="1718"/>
                    <a:pt x="927" y="1784"/>
                    <a:pt x="1165" y="1819"/>
                  </a:cubicBezTo>
                  <a:lnTo>
                    <a:pt x="1165" y="212"/>
                  </a:lnTo>
                  <a:cubicBezTo>
                    <a:pt x="1029" y="164"/>
                    <a:pt x="907" y="92"/>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3"/>
            <p:cNvSpPr/>
            <p:nvPr/>
          </p:nvSpPr>
          <p:spPr>
            <a:xfrm>
              <a:off x="5807183" y="4050500"/>
              <a:ext cx="44764" cy="46431"/>
            </a:xfrm>
            <a:custGeom>
              <a:rect b="b" l="l" r="r" t="t"/>
              <a:pathLst>
                <a:path extrusionOk="0" h="1643" w="1584">
                  <a:moveTo>
                    <a:pt x="1380" y="1"/>
                  </a:moveTo>
                  <a:lnTo>
                    <a:pt x="0" y="797"/>
                  </a:lnTo>
                  <a:cubicBezTo>
                    <a:pt x="13" y="867"/>
                    <a:pt x="21" y="937"/>
                    <a:pt x="21" y="1010"/>
                  </a:cubicBezTo>
                  <a:cubicBezTo>
                    <a:pt x="21" y="1083"/>
                    <a:pt x="13" y="1154"/>
                    <a:pt x="0" y="1222"/>
                  </a:cubicBezTo>
                  <a:lnTo>
                    <a:pt x="569" y="1552"/>
                  </a:lnTo>
                  <a:cubicBezTo>
                    <a:pt x="674" y="1613"/>
                    <a:pt x="794" y="1643"/>
                    <a:pt x="913" y="1643"/>
                  </a:cubicBezTo>
                  <a:cubicBezTo>
                    <a:pt x="1036" y="1643"/>
                    <a:pt x="1159" y="1612"/>
                    <a:pt x="1269" y="1549"/>
                  </a:cubicBezTo>
                  <a:cubicBezTo>
                    <a:pt x="1467" y="1435"/>
                    <a:pt x="1582" y="1244"/>
                    <a:pt x="1584" y="1024"/>
                  </a:cubicBezTo>
                  <a:cubicBezTo>
                    <a:pt x="1584" y="668"/>
                    <a:pt x="1515" y="327"/>
                    <a:pt x="1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3"/>
            <p:cNvSpPr/>
            <p:nvPr/>
          </p:nvSpPr>
          <p:spPr>
            <a:xfrm>
              <a:off x="5642230" y="3946588"/>
              <a:ext cx="265644" cy="265644"/>
            </a:xfrm>
            <a:custGeom>
              <a:rect b="b" l="l" r="r" t="t"/>
              <a:pathLst>
                <a:path extrusionOk="0" h="9400" w="9400">
                  <a:moveTo>
                    <a:pt x="4687" y="1171"/>
                  </a:moveTo>
                  <a:cubicBezTo>
                    <a:pt x="5172" y="1171"/>
                    <a:pt x="5643" y="1270"/>
                    <a:pt x="6085" y="1466"/>
                  </a:cubicBezTo>
                  <a:cubicBezTo>
                    <a:pt x="6622" y="1702"/>
                    <a:pt x="6975" y="2215"/>
                    <a:pt x="7007" y="2804"/>
                  </a:cubicBezTo>
                  <a:cubicBezTo>
                    <a:pt x="7008" y="2838"/>
                    <a:pt x="6998" y="2868"/>
                    <a:pt x="6998" y="2900"/>
                  </a:cubicBezTo>
                  <a:lnTo>
                    <a:pt x="7185" y="2793"/>
                  </a:lnTo>
                  <a:cubicBezTo>
                    <a:pt x="7246" y="2758"/>
                    <a:pt x="7313" y="2741"/>
                    <a:pt x="7379" y="2741"/>
                  </a:cubicBezTo>
                  <a:cubicBezTo>
                    <a:pt x="7514" y="2741"/>
                    <a:pt x="7646" y="2810"/>
                    <a:pt x="7718" y="2935"/>
                  </a:cubicBezTo>
                  <a:cubicBezTo>
                    <a:pt x="8039" y="3488"/>
                    <a:pt x="8202" y="4077"/>
                    <a:pt x="8202" y="4687"/>
                  </a:cubicBezTo>
                  <a:cubicBezTo>
                    <a:pt x="8199" y="5188"/>
                    <a:pt x="7946" y="5620"/>
                    <a:pt x="7529" y="5876"/>
                  </a:cubicBezTo>
                  <a:lnTo>
                    <a:pt x="7575" y="5904"/>
                  </a:lnTo>
                  <a:cubicBezTo>
                    <a:pt x="7763" y="6012"/>
                    <a:pt x="7826" y="6253"/>
                    <a:pt x="7718" y="6438"/>
                  </a:cubicBezTo>
                  <a:cubicBezTo>
                    <a:pt x="7485" y="6842"/>
                    <a:pt x="7180" y="7190"/>
                    <a:pt x="6813" y="7474"/>
                  </a:cubicBezTo>
                  <a:cubicBezTo>
                    <a:pt x="6534" y="7689"/>
                    <a:pt x="6202" y="7799"/>
                    <a:pt x="5866" y="7799"/>
                  </a:cubicBezTo>
                  <a:cubicBezTo>
                    <a:pt x="5632" y="7799"/>
                    <a:pt x="5396" y="7746"/>
                    <a:pt x="5175" y="7638"/>
                  </a:cubicBezTo>
                  <a:cubicBezTo>
                    <a:pt x="5139" y="7620"/>
                    <a:pt x="5111" y="7593"/>
                    <a:pt x="5078" y="7572"/>
                  </a:cubicBezTo>
                  <a:lnTo>
                    <a:pt x="5078" y="7811"/>
                  </a:lnTo>
                  <a:cubicBezTo>
                    <a:pt x="5078" y="8027"/>
                    <a:pt x="4903" y="8202"/>
                    <a:pt x="4687" y="8202"/>
                  </a:cubicBezTo>
                  <a:cubicBezTo>
                    <a:pt x="4201" y="8202"/>
                    <a:pt x="3730" y="8103"/>
                    <a:pt x="3289" y="7909"/>
                  </a:cubicBezTo>
                  <a:cubicBezTo>
                    <a:pt x="2752" y="7671"/>
                    <a:pt x="2399" y="7158"/>
                    <a:pt x="2367" y="6569"/>
                  </a:cubicBezTo>
                  <a:cubicBezTo>
                    <a:pt x="2366" y="6535"/>
                    <a:pt x="2376" y="6505"/>
                    <a:pt x="2376" y="6473"/>
                  </a:cubicBezTo>
                  <a:lnTo>
                    <a:pt x="2376" y="6473"/>
                  </a:lnTo>
                  <a:lnTo>
                    <a:pt x="2189" y="6581"/>
                  </a:lnTo>
                  <a:cubicBezTo>
                    <a:pt x="2128" y="6616"/>
                    <a:pt x="2061" y="6633"/>
                    <a:pt x="1994" y="6633"/>
                  </a:cubicBezTo>
                  <a:cubicBezTo>
                    <a:pt x="1860" y="6633"/>
                    <a:pt x="1729" y="6564"/>
                    <a:pt x="1655" y="6438"/>
                  </a:cubicBezTo>
                  <a:cubicBezTo>
                    <a:pt x="1335" y="5885"/>
                    <a:pt x="1171" y="5296"/>
                    <a:pt x="1171" y="4687"/>
                  </a:cubicBezTo>
                  <a:cubicBezTo>
                    <a:pt x="1174" y="4185"/>
                    <a:pt x="1426" y="3753"/>
                    <a:pt x="1845" y="3497"/>
                  </a:cubicBezTo>
                  <a:lnTo>
                    <a:pt x="1798" y="3469"/>
                  </a:lnTo>
                  <a:cubicBezTo>
                    <a:pt x="1610" y="3361"/>
                    <a:pt x="1548" y="3121"/>
                    <a:pt x="1655" y="2935"/>
                  </a:cubicBezTo>
                  <a:cubicBezTo>
                    <a:pt x="1889" y="2532"/>
                    <a:pt x="2193" y="2183"/>
                    <a:pt x="2561" y="1899"/>
                  </a:cubicBezTo>
                  <a:cubicBezTo>
                    <a:pt x="2839" y="1684"/>
                    <a:pt x="3172" y="1574"/>
                    <a:pt x="3508" y="1574"/>
                  </a:cubicBezTo>
                  <a:cubicBezTo>
                    <a:pt x="3742" y="1574"/>
                    <a:pt x="3978" y="1627"/>
                    <a:pt x="4198" y="1735"/>
                  </a:cubicBezTo>
                  <a:cubicBezTo>
                    <a:pt x="4235" y="1753"/>
                    <a:pt x="4263" y="1782"/>
                    <a:pt x="4296" y="1801"/>
                  </a:cubicBezTo>
                  <a:lnTo>
                    <a:pt x="4296" y="1562"/>
                  </a:lnTo>
                  <a:cubicBezTo>
                    <a:pt x="4296" y="1346"/>
                    <a:pt x="4471" y="1171"/>
                    <a:pt x="4687" y="1171"/>
                  </a:cubicBezTo>
                  <a:close/>
                  <a:moveTo>
                    <a:pt x="4687" y="0"/>
                  </a:moveTo>
                  <a:cubicBezTo>
                    <a:pt x="2099" y="0"/>
                    <a:pt x="0" y="2098"/>
                    <a:pt x="0" y="4687"/>
                  </a:cubicBezTo>
                  <a:cubicBezTo>
                    <a:pt x="0" y="7275"/>
                    <a:pt x="2099" y="9399"/>
                    <a:pt x="4687" y="9399"/>
                  </a:cubicBezTo>
                  <a:cubicBezTo>
                    <a:pt x="7275" y="9399"/>
                    <a:pt x="9399" y="7275"/>
                    <a:pt x="9399" y="4687"/>
                  </a:cubicBezTo>
                  <a:cubicBezTo>
                    <a:pt x="9399" y="2098"/>
                    <a:pt x="7275" y="0"/>
                    <a:pt x="4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53"/>
          <p:cNvGrpSpPr/>
          <p:nvPr/>
        </p:nvGrpSpPr>
        <p:grpSpPr>
          <a:xfrm>
            <a:off x="5367202" y="1839862"/>
            <a:ext cx="457198" cy="457194"/>
            <a:chOff x="1538086" y="1483615"/>
            <a:chExt cx="376791" cy="376819"/>
          </a:xfrm>
        </p:grpSpPr>
        <p:sp>
          <p:nvSpPr>
            <p:cNvPr id="541" name="Google Shape;541;p53"/>
            <p:cNvSpPr/>
            <p:nvPr/>
          </p:nvSpPr>
          <p:spPr>
            <a:xfrm>
              <a:off x="1803759" y="1838307"/>
              <a:ext cx="44142" cy="22128"/>
            </a:xfrm>
            <a:custGeom>
              <a:rect b="b" l="l" r="r" t="t"/>
              <a:pathLst>
                <a:path extrusionOk="0" h="783" w="1562">
                  <a:moveTo>
                    <a:pt x="0" y="1"/>
                  </a:moveTo>
                  <a:cubicBezTo>
                    <a:pt x="0" y="433"/>
                    <a:pt x="350" y="783"/>
                    <a:pt x="782" y="783"/>
                  </a:cubicBezTo>
                  <a:cubicBezTo>
                    <a:pt x="1212" y="783"/>
                    <a:pt x="1562" y="433"/>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3"/>
            <p:cNvSpPr/>
            <p:nvPr/>
          </p:nvSpPr>
          <p:spPr>
            <a:xfrm>
              <a:off x="1737545" y="1594762"/>
              <a:ext cx="177331" cy="221502"/>
            </a:xfrm>
            <a:custGeom>
              <a:rect b="b" l="l" r="r" t="t"/>
              <a:pathLst>
                <a:path extrusionOk="0" h="7838" w="6275">
                  <a:moveTo>
                    <a:pt x="3906" y="2734"/>
                  </a:moveTo>
                  <a:cubicBezTo>
                    <a:pt x="4005" y="2734"/>
                    <a:pt x="4105" y="2772"/>
                    <a:pt x="4182" y="2848"/>
                  </a:cubicBezTo>
                  <a:cubicBezTo>
                    <a:pt x="4334" y="3001"/>
                    <a:pt x="4334" y="3249"/>
                    <a:pt x="4182" y="3400"/>
                  </a:cubicBezTo>
                  <a:lnTo>
                    <a:pt x="3514" y="4068"/>
                  </a:lnTo>
                  <a:lnTo>
                    <a:pt x="3514" y="5468"/>
                  </a:lnTo>
                  <a:cubicBezTo>
                    <a:pt x="3514" y="5684"/>
                    <a:pt x="3341" y="5859"/>
                    <a:pt x="3125" y="5859"/>
                  </a:cubicBezTo>
                  <a:cubicBezTo>
                    <a:pt x="2909" y="5859"/>
                    <a:pt x="2734" y="5684"/>
                    <a:pt x="2734" y="5468"/>
                  </a:cubicBezTo>
                  <a:lnTo>
                    <a:pt x="2734" y="4068"/>
                  </a:lnTo>
                  <a:lnTo>
                    <a:pt x="2066" y="3400"/>
                  </a:lnTo>
                  <a:cubicBezTo>
                    <a:pt x="1915" y="3249"/>
                    <a:pt x="1915" y="3001"/>
                    <a:pt x="2066" y="2848"/>
                  </a:cubicBezTo>
                  <a:cubicBezTo>
                    <a:pt x="2143" y="2772"/>
                    <a:pt x="2243" y="2734"/>
                    <a:pt x="2343" y="2734"/>
                  </a:cubicBezTo>
                  <a:cubicBezTo>
                    <a:pt x="2443" y="2734"/>
                    <a:pt x="2543" y="2772"/>
                    <a:pt x="2619" y="2848"/>
                  </a:cubicBezTo>
                  <a:lnTo>
                    <a:pt x="3125" y="3354"/>
                  </a:lnTo>
                  <a:lnTo>
                    <a:pt x="3629" y="2848"/>
                  </a:lnTo>
                  <a:cubicBezTo>
                    <a:pt x="3706" y="2772"/>
                    <a:pt x="3806" y="2734"/>
                    <a:pt x="3906" y="2734"/>
                  </a:cubicBezTo>
                  <a:close/>
                  <a:moveTo>
                    <a:pt x="3125" y="0"/>
                  </a:moveTo>
                  <a:cubicBezTo>
                    <a:pt x="1398" y="0"/>
                    <a:pt x="0" y="1398"/>
                    <a:pt x="0" y="3125"/>
                  </a:cubicBezTo>
                  <a:cubicBezTo>
                    <a:pt x="0" y="4297"/>
                    <a:pt x="499" y="4891"/>
                    <a:pt x="976" y="5468"/>
                  </a:cubicBezTo>
                  <a:cubicBezTo>
                    <a:pt x="1426" y="5974"/>
                    <a:pt x="1936" y="6798"/>
                    <a:pt x="1936" y="7471"/>
                  </a:cubicBezTo>
                  <a:cubicBezTo>
                    <a:pt x="1952" y="7674"/>
                    <a:pt x="2116" y="7837"/>
                    <a:pt x="2320" y="7837"/>
                  </a:cubicBezTo>
                  <a:lnTo>
                    <a:pt x="3928" y="7837"/>
                  </a:lnTo>
                  <a:cubicBezTo>
                    <a:pt x="4131" y="7837"/>
                    <a:pt x="4296" y="7674"/>
                    <a:pt x="4312" y="7471"/>
                  </a:cubicBezTo>
                  <a:cubicBezTo>
                    <a:pt x="4312" y="6795"/>
                    <a:pt x="4826" y="5970"/>
                    <a:pt x="5273" y="5468"/>
                  </a:cubicBezTo>
                  <a:cubicBezTo>
                    <a:pt x="5748" y="4891"/>
                    <a:pt x="6274" y="4297"/>
                    <a:pt x="6274" y="3125"/>
                  </a:cubicBezTo>
                  <a:cubicBezTo>
                    <a:pt x="6274" y="1398"/>
                    <a:pt x="4851" y="0"/>
                    <a:pt x="3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3"/>
            <p:cNvSpPr/>
            <p:nvPr/>
          </p:nvSpPr>
          <p:spPr>
            <a:xfrm>
              <a:off x="1538086" y="1483615"/>
              <a:ext cx="265644" cy="287772"/>
            </a:xfrm>
            <a:custGeom>
              <a:rect b="b" l="l" r="r" t="t"/>
              <a:pathLst>
                <a:path extrusionOk="0" h="10183" w="9400">
                  <a:moveTo>
                    <a:pt x="4323" y="1"/>
                  </a:moveTo>
                  <a:cubicBezTo>
                    <a:pt x="4107" y="1"/>
                    <a:pt x="3933" y="176"/>
                    <a:pt x="3933" y="391"/>
                  </a:cubicBezTo>
                  <a:lnTo>
                    <a:pt x="3933" y="972"/>
                  </a:lnTo>
                  <a:cubicBezTo>
                    <a:pt x="3614" y="1062"/>
                    <a:pt x="3306" y="1190"/>
                    <a:pt x="3013" y="1357"/>
                  </a:cubicBezTo>
                  <a:lnTo>
                    <a:pt x="2618" y="963"/>
                  </a:lnTo>
                  <a:cubicBezTo>
                    <a:pt x="2542" y="886"/>
                    <a:pt x="2442" y="848"/>
                    <a:pt x="2343" y="848"/>
                  </a:cubicBezTo>
                  <a:cubicBezTo>
                    <a:pt x="2243" y="848"/>
                    <a:pt x="2143" y="886"/>
                    <a:pt x="2067" y="963"/>
                  </a:cubicBezTo>
                  <a:lnTo>
                    <a:pt x="962" y="2067"/>
                  </a:lnTo>
                  <a:cubicBezTo>
                    <a:pt x="809" y="2220"/>
                    <a:pt x="809" y="2466"/>
                    <a:pt x="962" y="2619"/>
                  </a:cubicBezTo>
                  <a:lnTo>
                    <a:pt x="1355" y="3013"/>
                  </a:lnTo>
                  <a:cubicBezTo>
                    <a:pt x="1191" y="3306"/>
                    <a:pt x="1062" y="3614"/>
                    <a:pt x="972" y="3933"/>
                  </a:cubicBezTo>
                  <a:lnTo>
                    <a:pt x="392" y="3933"/>
                  </a:lnTo>
                  <a:cubicBezTo>
                    <a:pt x="176" y="3933"/>
                    <a:pt x="1" y="4108"/>
                    <a:pt x="1" y="4324"/>
                  </a:cubicBezTo>
                  <a:lnTo>
                    <a:pt x="1" y="5886"/>
                  </a:lnTo>
                  <a:cubicBezTo>
                    <a:pt x="1" y="6101"/>
                    <a:pt x="176" y="6276"/>
                    <a:pt x="392" y="6276"/>
                  </a:cubicBezTo>
                  <a:lnTo>
                    <a:pt x="972" y="6276"/>
                  </a:lnTo>
                  <a:cubicBezTo>
                    <a:pt x="1062" y="6596"/>
                    <a:pt x="1191" y="6903"/>
                    <a:pt x="1355" y="7196"/>
                  </a:cubicBezTo>
                  <a:lnTo>
                    <a:pt x="962" y="7590"/>
                  </a:lnTo>
                  <a:cubicBezTo>
                    <a:pt x="809" y="7743"/>
                    <a:pt x="809" y="7991"/>
                    <a:pt x="962" y="8143"/>
                  </a:cubicBezTo>
                  <a:lnTo>
                    <a:pt x="2067" y="9248"/>
                  </a:lnTo>
                  <a:cubicBezTo>
                    <a:pt x="2143" y="9324"/>
                    <a:pt x="2243" y="9363"/>
                    <a:pt x="2343" y="9363"/>
                  </a:cubicBezTo>
                  <a:cubicBezTo>
                    <a:pt x="2442" y="9363"/>
                    <a:pt x="2542" y="9324"/>
                    <a:pt x="2618" y="9248"/>
                  </a:cubicBezTo>
                  <a:lnTo>
                    <a:pt x="3013" y="8854"/>
                  </a:lnTo>
                  <a:cubicBezTo>
                    <a:pt x="3306" y="9019"/>
                    <a:pt x="3614" y="9147"/>
                    <a:pt x="3933" y="9238"/>
                  </a:cubicBezTo>
                  <a:lnTo>
                    <a:pt x="3933" y="9792"/>
                  </a:lnTo>
                  <a:cubicBezTo>
                    <a:pt x="3933" y="10008"/>
                    <a:pt x="4108" y="10183"/>
                    <a:pt x="4324" y="10183"/>
                  </a:cubicBezTo>
                  <a:lnTo>
                    <a:pt x="5886" y="10183"/>
                  </a:lnTo>
                  <a:cubicBezTo>
                    <a:pt x="6102" y="10183"/>
                    <a:pt x="6277" y="10008"/>
                    <a:pt x="6277" y="9792"/>
                  </a:cubicBezTo>
                  <a:lnTo>
                    <a:pt x="6277" y="9238"/>
                  </a:lnTo>
                  <a:cubicBezTo>
                    <a:pt x="6457" y="9187"/>
                    <a:pt x="6634" y="9120"/>
                    <a:pt x="6806" y="9045"/>
                  </a:cubicBezTo>
                  <a:cubicBezTo>
                    <a:pt x="6567" y="8644"/>
                    <a:pt x="6371" y="8167"/>
                    <a:pt x="6304" y="7551"/>
                  </a:cubicBezTo>
                  <a:cubicBezTo>
                    <a:pt x="5940" y="7729"/>
                    <a:pt x="5536" y="7839"/>
                    <a:pt x="5104" y="7839"/>
                  </a:cubicBezTo>
                  <a:cubicBezTo>
                    <a:pt x="3560" y="7839"/>
                    <a:pt x="2310" y="6552"/>
                    <a:pt x="2373" y="4993"/>
                  </a:cubicBezTo>
                  <a:cubicBezTo>
                    <a:pt x="2430" y="3570"/>
                    <a:pt x="3586" y="2421"/>
                    <a:pt x="5009" y="2373"/>
                  </a:cubicBezTo>
                  <a:cubicBezTo>
                    <a:pt x="5041" y="2372"/>
                    <a:pt x="5073" y="2371"/>
                    <a:pt x="5104" y="2371"/>
                  </a:cubicBezTo>
                  <a:cubicBezTo>
                    <a:pt x="6261" y="2371"/>
                    <a:pt x="7247" y="3096"/>
                    <a:pt x="7646" y="4113"/>
                  </a:cubicBezTo>
                  <a:cubicBezTo>
                    <a:pt x="8042" y="3770"/>
                    <a:pt x="8506" y="3510"/>
                    <a:pt x="9018" y="3350"/>
                  </a:cubicBezTo>
                  <a:cubicBezTo>
                    <a:pt x="8965" y="3236"/>
                    <a:pt x="8914" y="3122"/>
                    <a:pt x="8853" y="3013"/>
                  </a:cubicBezTo>
                  <a:lnTo>
                    <a:pt x="9247" y="2619"/>
                  </a:lnTo>
                  <a:cubicBezTo>
                    <a:pt x="9400" y="2466"/>
                    <a:pt x="9400" y="2220"/>
                    <a:pt x="9247" y="2067"/>
                  </a:cubicBezTo>
                  <a:lnTo>
                    <a:pt x="8143" y="962"/>
                  </a:lnTo>
                  <a:cubicBezTo>
                    <a:pt x="8066" y="886"/>
                    <a:pt x="7966" y="848"/>
                    <a:pt x="7866" y="848"/>
                  </a:cubicBezTo>
                  <a:cubicBezTo>
                    <a:pt x="7766" y="848"/>
                    <a:pt x="7666" y="886"/>
                    <a:pt x="7590" y="962"/>
                  </a:cubicBezTo>
                  <a:lnTo>
                    <a:pt x="7197" y="1357"/>
                  </a:lnTo>
                  <a:cubicBezTo>
                    <a:pt x="6903" y="1190"/>
                    <a:pt x="6596" y="1062"/>
                    <a:pt x="6277" y="972"/>
                  </a:cubicBezTo>
                  <a:lnTo>
                    <a:pt x="6277" y="391"/>
                  </a:lnTo>
                  <a:cubicBezTo>
                    <a:pt x="6277" y="176"/>
                    <a:pt x="6102" y="1"/>
                    <a:pt x="5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53"/>
          <p:cNvGrpSpPr/>
          <p:nvPr/>
        </p:nvGrpSpPr>
        <p:grpSpPr>
          <a:xfrm>
            <a:off x="6233280" y="1839850"/>
            <a:ext cx="457218" cy="457198"/>
            <a:chOff x="1537436" y="2090640"/>
            <a:chExt cx="378147" cy="376791"/>
          </a:xfrm>
        </p:grpSpPr>
        <p:sp>
          <p:nvSpPr>
            <p:cNvPr id="545" name="Google Shape;545;p53"/>
            <p:cNvSpPr/>
            <p:nvPr/>
          </p:nvSpPr>
          <p:spPr>
            <a:xfrm>
              <a:off x="1649176" y="2201759"/>
              <a:ext cx="154610" cy="154554"/>
            </a:xfrm>
            <a:custGeom>
              <a:rect b="b" l="l" r="r" t="t"/>
              <a:pathLst>
                <a:path extrusionOk="0" h="5469" w="5471">
                  <a:moveTo>
                    <a:pt x="1" y="0"/>
                  </a:moveTo>
                  <a:lnTo>
                    <a:pt x="1" y="3905"/>
                  </a:lnTo>
                  <a:lnTo>
                    <a:pt x="1163" y="3905"/>
                  </a:lnTo>
                  <a:cubicBezTo>
                    <a:pt x="1364" y="3905"/>
                    <a:pt x="1539" y="4053"/>
                    <a:pt x="1561" y="4252"/>
                  </a:cubicBezTo>
                  <a:cubicBezTo>
                    <a:pt x="1587" y="4488"/>
                    <a:pt x="1404" y="4687"/>
                    <a:pt x="1173" y="4687"/>
                  </a:cubicBezTo>
                  <a:lnTo>
                    <a:pt x="1" y="4687"/>
                  </a:lnTo>
                  <a:lnTo>
                    <a:pt x="1" y="5468"/>
                  </a:lnTo>
                  <a:lnTo>
                    <a:pt x="2346" y="5468"/>
                  </a:lnTo>
                  <a:lnTo>
                    <a:pt x="2346" y="3514"/>
                  </a:lnTo>
                  <a:cubicBezTo>
                    <a:pt x="2346" y="3367"/>
                    <a:pt x="2429" y="3232"/>
                    <a:pt x="2561" y="3166"/>
                  </a:cubicBezTo>
                  <a:lnTo>
                    <a:pt x="4123" y="2384"/>
                  </a:lnTo>
                  <a:cubicBezTo>
                    <a:pt x="4179" y="2357"/>
                    <a:pt x="4239" y="2343"/>
                    <a:pt x="4297" y="2343"/>
                  </a:cubicBezTo>
                  <a:cubicBezTo>
                    <a:pt x="4441" y="2343"/>
                    <a:pt x="4578" y="2423"/>
                    <a:pt x="4646" y="2559"/>
                  </a:cubicBezTo>
                  <a:cubicBezTo>
                    <a:pt x="4744" y="2752"/>
                    <a:pt x="4665" y="2987"/>
                    <a:pt x="4473" y="3083"/>
                  </a:cubicBezTo>
                  <a:lnTo>
                    <a:pt x="3126" y="3757"/>
                  </a:lnTo>
                  <a:lnTo>
                    <a:pt x="3126" y="5468"/>
                  </a:lnTo>
                  <a:lnTo>
                    <a:pt x="3907" y="5468"/>
                  </a:lnTo>
                  <a:lnTo>
                    <a:pt x="3907" y="4306"/>
                  </a:lnTo>
                  <a:cubicBezTo>
                    <a:pt x="3907" y="4105"/>
                    <a:pt x="4054" y="3930"/>
                    <a:pt x="4254" y="3908"/>
                  </a:cubicBezTo>
                  <a:cubicBezTo>
                    <a:pt x="4269" y="3906"/>
                    <a:pt x="4284" y="3906"/>
                    <a:pt x="4299" y="3906"/>
                  </a:cubicBezTo>
                  <a:cubicBezTo>
                    <a:pt x="4514" y="3906"/>
                    <a:pt x="4689" y="4080"/>
                    <a:pt x="4689" y="4296"/>
                  </a:cubicBezTo>
                  <a:lnTo>
                    <a:pt x="4689" y="5468"/>
                  </a:lnTo>
                  <a:lnTo>
                    <a:pt x="5470" y="5468"/>
                  </a:lnTo>
                  <a:lnTo>
                    <a:pt x="5470" y="1562"/>
                  </a:lnTo>
                  <a:lnTo>
                    <a:pt x="4308" y="1562"/>
                  </a:lnTo>
                  <a:cubicBezTo>
                    <a:pt x="4107" y="1562"/>
                    <a:pt x="3932" y="1415"/>
                    <a:pt x="3910" y="1215"/>
                  </a:cubicBezTo>
                  <a:cubicBezTo>
                    <a:pt x="3884" y="980"/>
                    <a:pt x="4068" y="781"/>
                    <a:pt x="4298" y="781"/>
                  </a:cubicBezTo>
                  <a:lnTo>
                    <a:pt x="5470" y="781"/>
                  </a:lnTo>
                  <a:lnTo>
                    <a:pt x="5470" y="0"/>
                  </a:lnTo>
                  <a:lnTo>
                    <a:pt x="3127" y="0"/>
                  </a:lnTo>
                  <a:lnTo>
                    <a:pt x="3127" y="1953"/>
                  </a:lnTo>
                  <a:cubicBezTo>
                    <a:pt x="3127" y="2100"/>
                    <a:pt x="3042" y="2236"/>
                    <a:pt x="2910" y="2303"/>
                  </a:cubicBezTo>
                  <a:lnTo>
                    <a:pt x="1348" y="3083"/>
                  </a:lnTo>
                  <a:cubicBezTo>
                    <a:pt x="1291" y="3111"/>
                    <a:pt x="1231" y="3125"/>
                    <a:pt x="1173" y="3125"/>
                  </a:cubicBezTo>
                  <a:cubicBezTo>
                    <a:pt x="1029" y="3125"/>
                    <a:pt x="892" y="3045"/>
                    <a:pt x="825" y="2909"/>
                  </a:cubicBezTo>
                  <a:cubicBezTo>
                    <a:pt x="728" y="2715"/>
                    <a:pt x="806" y="2481"/>
                    <a:pt x="998" y="2384"/>
                  </a:cubicBezTo>
                  <a:lnTo>
                    <a:pt x="2346" y="1711"/>
                  </a:lnTo>
                  <a:lnTo>
                    <a:pt x="2346" y="0"/>
                  </a:lnTo>
                  <a:lnTo>
                    <a:pt x="1564" y="0"/>
                  </a:lnTo>
                  <a:lnTo>
                    <a:pt x="1564" y="1161"/>
                  </a:lnTo>
                  <a:cubicBezTo>
                    <a:pt x="1564" y="1362"/>
                    <a:pt x="1417" y="1539"/>
                    <a:pt x="1217" y="1559"/>
                  </a:cubicBezTo>
                  <a:cubicBezTo>
                    <a:pt x="1202" y="1561"/>
                    <a:pt x="1187" y="1562"/>
                    <a:pt x="1172" y="1562"/>
                  </a:cubicBezTo>
                  <a:cubicBezTo>
                    <a:pt x="957" y="1562"/>
                    <a:pt x="782" y="1387"/>
                    <a:pt x="782" y="1171"/>
                  </a:cubicBez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3"/>
            <p:cNvSpPr/>
            <p:nvPr/>
          </p:nvSpPr>
          <p:spPr>
            <a:xfrm>
              <a:off x="1537436" y="2090640"/>
              <a:ext cx="378147" cy="376791"/>
            </a:xfrm>
            <a:custGeom>
              <a:rect b="b" l="l" r="r" t="t"/>
              <a:pathLst>
                <a:path extrusionOk="0" h="13333" w="13381">
                  <a:moveTo>
                    <a:pt x="9815" y="3151"/>
                  </a:moveTo>
                  <a:cubicBezTo>
                    <a:pt x="10031" y="3151"/>
                    <a:pt x="10206" y="3326"/>
                    <a:pt x="10206" y="3542"/>
                  </a:cubicBezTo>
                  <a:lnTo>
                    <a:pt x="10206" y="9791"/>
                  </a:lnTo>
                  <a:cubicBezTo>
                    <a:pt x="10206" y="10007"/>
                    <a:pt x="10031" y="10182"/>
                    <a:pt x="9815" y="10182"/>
                  </a:cubicBezTo>
                  <a:lnTo>
                    <a:pt x="3566" y="10182"/>
                  </a:lnTo>
                  <a:cubicBezTo>
                    <a:pt x="3350" y="10182"/>
                    <a:pt x="3175" y="10007"/>
                    <a:pt x="3175" y="9791"/>
                  </a:cubicBezTo>
                  <a:lnTo>
                    <a:pt x="3175" y="3542"/>
                  </a:lnTo>
                  <a:cubicBezTo>
                    <a:pt x="3175" y="3326"/>
                    <a:pt x="3350" y="3151"/>
                    <a:pt x="3566" y="3151"/>
                  </a:cubicBezTo>
                  <a:close/>
                  <a:moveTo>
                    <a:pt x="5126" y="0"/>
                  </a:moveTo>
                  <a:cubicBezTo>
                    <a:pt x="4910" y="0"/>
                    <a:pt x="4736" y="175"/>
                    <a:pt x="4736" y="391"/>
                  </a:cubicBezTo>
                  <a:lnTo>
                    <a:pt x="4736" y="1589"/>
                  </a:lnTo>
                  <a:lnTo>
                    <a:pt x="3955" y="1589"/>
                  </a:lnTo>
                  <a:lnTo>
                    <a:pt x="3955" y="401"/>
                  </a:lnTo>
                  <a:cubicBezTo>
                    <a:pt x="3955" y="201"/>
                    <a:pt x="3808" y="25"/>
                    <a:pt x="3609" y="3"/>
                  </a:cubicBezTo>
                  <a:cubicBezTo>
                    <a:pt x="3595" y="1"/>
                    <a:pt x="3580" y="1"/>
                    <a:pt x="3566" y="1"/>
                  </a:cubicBezTo>
                  <a:cubicBezTo>
                    <a:pt x="3350" y="1"/>
                    <a:pt x="3175" y="174"/>
                    <a:pt x="3175" y="391"/>
                  </a:cubicBezTo>
                  <a:lnTo>
                    <a:pt x="3175" y="1589"/>
                  </a:lnTo>
                  <a:lnTo>
                    <a:pt x="2002" y="1589"/>
                  </a:lnTo>
                  <a:cubicBezTo>
                    <a:pt x="1787" y="1589"/>
                    <a:pt x="1612" y="1764"/>
                    <a:pt x="1612" y="1980"/>
                  </a:cubicBezTo>
                  <a:lnTo>
                    <a:pt x="1612" y="3151"/>
                  </a:lnTo>
                  <a:lnTo>
                    <a:pt x="425" y="3151"/>
                  </a:lnTo>
                  <a:cubicBezTo>
                    <a:pt x="224" y="3151"/>
                    <a:pt x="47" y="3298"/>
                    <a:pt x="25" y="3498"/>
                  </a:cubicBezTo>
                  <a:cubicBezTo>
                    <a:pt x="0" y="3734"/>
                    <a:pt x="184" y="3932"/>
                    <a:pt x="415" y="3932"/>
                  </a:cubicBezTo>
                  <a:lnTo>
                    <a:pt x="1612" y="3932"/>
                  </a:lnTo>
                  <a:lnTo>
                    <a:pt x="1612" y="4714"/>
                  </a:lnTo>
                  <a:lnTo>
                    <a:pt x="425" y="4714"/>
                  </a:lnTo>
                  <a:cubicBezTo>
                    <a:pt x="224" y="4714"/>
                    <a:pt x="47" y="4861"/>
                    <a:pt x="27" y="5061"/>
                  </a:cubicBezTo>
                  <a:cubicBezTo>
                    <a:pt x="0" y="5296"/>
                    <a:pt x="184" y="5496"/>
                    <a:pt x="415" y="5496"/>
                  </a:cubicBezTo>
                  <a:lnTo>
                    <a:pt x="1612" y="5496"/>
                  </a:lnTo>
                  <a:lnTo>
                    <a:pt x="1612" y="6276"/>
                  </a:lnTo>
                  <a:lnTo>
                    <a:pt x="425" y="6276"/>
                  </a:lnTo>
                  <a:cubicBezTo>
                    <a:pt x="224" y="6276"/>
                    <a:pt x="49" y="6423"/>
                    <a:pt x="27" y="6623"/>
                  </a:cubicBezTo>
                  <a:cubicBezTo>
                    <a:pt x="0" y="6859"/>
                    <a:pt x="184" y="7057"/>
                    <a:pt x="415" y="7057"/>
                  </a:cubicBezTo>
                  <a:lnTo>
                    <a:pt x="1612" y="7057"/>
                  </a:lnTo>
                  <a:lnTo>
                    <a:pt x="1612" y="7839"/>
                  </a:lnTo>
                  <a:lnTo>
                    <a:pt x="425" y="7839"/>
                  </a:lnTo>
                  <a:cubicBezTo>
                    <a:pt x="224" y="7839"/>
                    <a:pt x="49" y="7986"/>
                    <a:pt x="27" y="8186"/>
                  </a:cubicBezTo>
                  <a:cubicBezTo>
                    <a:pt x="0" y="8420"/>
                    <a:pt x="184" y="8620"/>
                    <a:pt x="415" y="8620"/>
                  </a:cubicBezTo>
                  <a:lnTo>
                    <a:pt x="1613" y="8620"/>
                  </a:lnTo>
                  <a:lnTo>
                    <a:pt x="1613" y="9400"/>
                  </a:lnTo>
                  <a:lnTo>
                    <a:pt x="425" y="9400"/>
                  </a:lnTo>
                  <a:cubicBezTo>
                    <a:pt x="224" y="9400"/>
                    <a:pt x="49" y="9548"/>
                    <a:pt x="27" y="9747"/>
                  </a:cubicBezTo>
                  <a:cubicBezTo>
                    <a:pt x="0" y="9984"/>
                    <a:pt x="184" y="10182"/>
                    <a:pt x="415" y="10182"/>
                  </a:cubicBezTo>
                  <a:lnTo>
                    <a:pt x="1613" y="10182"/>
                  </a:lnTo>
                  <a:lnTo>
                    <a:pt x="1613" y="11354"/>
                  </a:lnTo>
                  <a:cubicBezTo>
                    <a:pt x="1613" y="11570"/>
                    <a:pt x="1788" y="11745"/>
                    <a:pt x="2004" y="11745"/>
                  </a:cubicBezTo>
                  <a:lnTo>
                    <a:pt x="3175" y="11745"/>
                  </a:lnTo>
                  <a:lnTo>
                    <a:pt x="3175" y="12932"/>
                  </a:lnTo>
                  <a:cubicBezTo>
                    <a:pt x="3175" y="13133"/>
                    <a:pt x="3322" y="13308"/>
                    <a:pt x="3522" y="13330"/>
                  </a:cubicBezTo>
                  <a:cubicBezTo>
                    <a:pt x="3537" y="13332"/>
                    <a:pt x="3552" y="13332"/>
                    <a:pt x="3567" y="13332"/>
                  </a:cubicBezTo>
                  <a:cubicBezTo>
                    <a:pt x="3783" y="13332"/>
                    <a:pt x="3956" y="13158"/>
                    <a:pt x="3956" y="12942"/>
                  </a:cubicBezTo>
                  <a:lnTo>
                    <a:pt x="3956" y="11745"/>
                  </a:lnTo>
                  <a:lnTo>
                    <a:pt x="4738" y="11745"/>
                  </a:lnTo>
                  <a:lnTo>
                    <a:pt x="4738" y="12932"/>
                  </a:lnTo>
                  <a:cubicBezTo>
                    <a:pt x="4738" y="13133"/>
                    <a:pt x="4885" y="13308"/>
                    <a:pt x="5083" y="13330"/>
                  </a:cubicBezTo>
                  <a:cubicBezTo>
                    <a:pt x="5099" y="13332"/>
                    <a:pt x="5114" y="13332"/>
                    <a:pt x="5128" y="13332"/>
                  </a:cubicBezTo>
                  <a:cubicBezTo>
                    <a:pt x="5344" y="13332"/>
                    <a:pt x="5518" y="13158"/>
                    <a:pt x="5518" y="12942"/>
                  </a:cubicBezTo>
                  <a:lnTo>
                    <a:pt x="5518" y="11743"/>
                  </a:lnTo>
                  <a:lnTo>
                    <a:pt x="6300" y="11743"/>
                  </a:lnTo>
                  <a:lnTo>
                    <a:pt x="6300" y="12932"/>
                  </a:lnTo>
                  <a:cubicBezTo>
                    <a:pt x="6300" y="13133"/>
                    <a:pt x="6447" y="13308"/>
                    <a:pt x="6647" y="13330"/>
                  </a:cubicBezTo>
                  <a:cubicBezTo>
                    <a:pt x="6662" y="13332"/>
                    <a:pt x="6677" y="13332"/>
                    <a:pt x="6691" y="13332"/>
                  </a:cubicBezTo>
                  <a:cubicBezTo>
                    <a:pt x="6907" y="13332"/>
                    <a:pt x="7081" y="13158"/>
                    <a:pt x="7081" y="12942"/>
                  </a:cubicBezTo>
                  <a:lnTo>
                    <a:pt x="7081" y="11743"/>
                  </a:lnTo>
                  <a:lnTo>
                    <a:pt x="7863" y="11743"/>
                  </a:lnTo>
                  <a:lnTo>
                    <a:pt x="7863" y="12932"/>
                  </a:lnTo>
                  <a:cubicBezTo>
                    <a:pt x="7863" y="13132"/>
                    <a:pt x="8010" y="13308"/>
                    <a:pt x="8208" y="13330"/>
                  </a:cubicBezTo>
                  <a:cubicBezTo>
                    <a:pt x="8223" y="13332"/>
                    <a:pt x="8238" y="13332"/>
                    <a:pt x="8253" y="13332"/>
                  </a:cubicBezTo>
                  <a:cubicBezTo>
                    <a:pt x="8469" y="13332"/>
                    <a:pt x="8643" y="13158"/>
                    <a:pt x="8643" y="12942"/>
                  </a:cubicBezTo>
                  <a:lnTo>
                    <a:pt x="8643" y="11743"/>
                  </a:lnTo>
                  <a:lnTo>
                    <a:pt x="9424" y="11743"/>
                  </a:lnTo>
                  <a:lnTo>
                    <a:pt x="9424" y="12932"/>
                  </a:lnTo>
                  <a:cubicBezTo>
                    <a:pt x="9424" y="13132"/>
                    <a:pt x="9571" y="13308"/>
                    <a:pt x="9771" y="13330"/>
                  </a:cubicBezTo>
                  <a:cubicBezTo>
                    <a:pt x="9786" y="13331"/>
                    <a:pt x="9800" y="13332"/>
                    <a:pt x="9814" y="13332"/>
                  </a:cubicBezTo>
                  <a:cubicBezTo>
                    <a:pt x="10031" y="13332"/>
                    <a:pt x="10206" y="13158"/>
                    <a:pt x="10206" y="12942"/>
                  </a:cubicBezTo>
                  <a:lnTo>
                    <a:pt x="10206" y="11743"/>
                  </a:lnTo>
                  <a:lnTo>
                    <a:pt x="11378" y="11743"/>
                  </a:lnTo>
                  <a:cubicBezTo>
                    <a:pt x="11594" y="11743"/>
                    <a:pt x="11767" y="11569"/>
                    <a:pt x="11767" y="11353"/>
                  </a:cubicBezTo>
                  <a:lnTo>
                    <a:pt x="11767" y="10182"/>
                  </a:lnTo>
                  <a:lnTo>
                    <a:pt x="12956" y="10182"/>
                  </a:lnTo>
                  <a:cubicBezTo>
                    <a:pt x="13157" y="10182"/>
                    <a:pt x="13332" y="10035"/>
                    <a:pt x="13354" y="9835"/>
                  </a:cubicBezTo>
                  <a:cubicBezTo>
                    <a:pt x="13380" y="9599"/>
                    <a:pt x="13196" y="9400"/>
                    <a:pt x="12966" y="9400"/>
                  </a:cubicBezTo>
                  <a:lnTo>
                    <a:pt x="11767" y="9400"/>
                  </a:lnTo>
                  <a:lnTo>
                    <a:pt x="11767" y="8619"/>
                  </a:lnTo>
                  <a:lnTo>
                    <a:pt x="12956" y="8619"/>
                  </a:lnTo>
                  <a:cubicBezTo>
                    <a:pt x="13156" y="8619"/>
                    <a:pt x="13332" y="8472"/>
                    <a:pt x="13354" y="8272"/>
                  </a:cubicBezTo>
                  <a:cubicBezTo>
                    <a:pt x="13380" y="8037"/>
                    <a:pt x="13196" y="7837"/>
                    <a:pt x="12966" y="7837"/>
                  </a:cubicBezTo>
                  <a:lnTo>
                    <a:pt x="11767" y="7837"/>
                  </a:lnTo>
                  <a:lnTo>
                    <a:pt x="11767" y="7057"/>
                  </a:lnTo>
                  <a:lnTo>
                    <a:pt x="12956" y="7057"/>
                  </a:lnTo>
                  <a:cubicBezTo>
                    <a:pt x="13156" y="7057"/>
                    <a:pt x="13332" y="6910"/>
                    <a:pt x="13354" y="6710"/>
                  </a:cubicBezTo>
                  <a:cubicBezTo>
                    <a:pt x="13379" y="6474"/>
                    <a:pt x="13196" y="6276"/>
                    <a:pt x="12966" y="6276"/>
                  </a:cubicBezTo>
                  <a:lnTo>
                    <a:pt x="11767" y="6276"/>
                  </a:lnTo>
                  <a:lnTo>
                    <a:pt x="11767" y="5494"/>
                  </a:lnTo>
                  <a:lnTo>
                    <a:pt x="12956" y="5494"/>
                  </a:lnTo>
                  <a:cubicBezTo>
                    <a:pt x="13156" y="5494"/>
                    <a:pt x="13332" y="5347"/>
                    <a:pt x="13354" y="5147"/>
                  </a:cubicBezTo>
                  <a:cubicBezTo>
                    <a:pt x="13379" y="4912"/>
                    <a:pt x="13195" y="4713"/>
                    <a:pt x="12965" y="4713"/>
                  </a:cubicBezTo>
                  <a:lnTo>
                    <a:pt x="11767" y="4713"/>
                  </a:lnTo>
                  <a:lnTo>
                    <a:pt x="11767" y="3932"/>
                  </a:lnTo>
                  <a:lnTo>
                    <a:pt x="12956" y="3932"/>
                  </a:lnTo>
                  <a:cubicBezTo>
                    <a:pt x="13156" y="3932"/>
                    <a:pt x="13332" y="3785"/>
                    <a:pt x="13354" y="3585"/>
                  </a:cubicBezTo>
                  <a:cubicBezTo>
                    <a:pt x="13379" y="3349"/>
                    <a:pt x="13195" y="3151"/>
                    <a:pt x="12965" y="3151"/>
                  </a:cubicBezTo>
                  <a:lnTo>
                    <a:pt x="11767" y="3151"/>
                  </a:lnTo>
                  <a:lnTo>
                    <a:pt x="11767" y="1979"/>
                  </a:lnTo>
                  <a:cubicBezTo>
                    <a:pt x="11767" y="1763"/>
                    <a:pt x="11592" y="1588"/>
                    <a:pt x="11377" y="1588"/>
                  </a:cubicBezTo>
                  <a:lnTo>
                    <a:pt x="10204" y="1588"/>
                  </a:lnTo>
                  <a:lnTo>
                    <a:pt x="10204" y="401"/>
                  </a:lnTo>
                  <a:cubicBezTo>
                    <a:pt x="10204" y="200"/>
                    <a:pt x="10059" y="25"/>
                    <a:pt x="9859" y="3"/>
                  </a:cubicBezTo>
                  <a:cubicBezTo>
                    <a:pt x="9844" y="1"/>
                    <a:pt x="9829" y="0"/>
                    <a:pt x="9814" y="0"/>
                  </a:cubicBezTo>
                  <a:cubicBezTo>
                    <a:pt x="9598" y="0"/>
                    <a:pt x="9424" y="175"/>
                    <a:pt x="9424" y="391"/>
                  </a:cubicBezTo>
                  <a:lnTo>
                    <a:pt x="9424" y="1588"/>
                  </a:lnTo>
                  <a:lnTo>
                    <a:pt x="8643" y="1588"/>
                  </a:lnTo>
                  <a:lnTo>
                    <a:pt x="8643" y="401"/>
                  </a:lnTo>
                  <a:cubicBezTo>
                    <a:pt x="8643" y="200"/>
                    <a:pt x="8495" y="25"/>
                    <a:pt x="8296" y="3"/>
                  </a:cubicBezTo>
                  <a:cubicBezTo>
                    <a:pt x="8281" y="1"/>
                    <a:pt x="8266" y="0"/>
                    <a:pt x="8251" y="0"/>
                  </a:cubicBezTo>
                  <a:cubicBezTo>
                    <a:pt x="8036" y="0"/>
                    <a:pt x="7861" y="175"/>
                    <a:pt x="7861" y="391"/>
                  </a:cubicBezTo>
                  <a:lnTo>
                    <a:pt x="7861" y="1589"/>
                  </a:lnTo>
                  <a:lnTo>
                    <a:pt x="7080" y="1589"/>
                  </a:lnTo>
                  <a:lnTo>
                    <a:pt x="7080" y="401"/>
                  </a:lnTo>
                  <a:cubicBezTo>
                    <a:pt x="7080" y="200"/>
                    <a:pt x="6932" y="25"/>
                    <a:pt x="6734" y="3"/>
                  </a:cubicBezTo>
                  <a:cubicBezTo>
                    <a:pt x="6719" y="1"/>
                    <a:pt x="6704" y="0"/>
                    <a:pt x="6689" y="0"/>
                  </a:cubicBezTo>
                  <a:cubicBezTo>
                    <a:pt x="6473" y="0"/>
                    <a:pt x="6300" y="175"/>
                    <a:pt x="6300" y="391"/>
                  </a:cubicBezTo>
                  <a:lnTo>
                    <a:pt x="6300" y="1589"/>
                  </a:lnTo>
                  <a:lnTo>
                    <a:pt x="5518" y="1589"/>
                  </a:lnTo>
                  <a:lnTo>
                    <a:pt x="5518" y="401"/>
                  </a:lnTo>
                  <a:cubicBezTo>
                    <a:pt x="5518" y="201"/>
                    <a:pt x="5371" y="25"/>
                    <a:pt x="5171" y="3"/>
                  </a:cubicBezTo>
                  <a:cubicBezTo>
                    <a:pt x="5156" y="1"/>
                    <a:pt x="5141" y="0"/>
                    <a:pt x="5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53"/>
          <p:cNvSpPr txBox="1"/>
          <p:nvPr/>
        </p:nvSpPr>
        <p:spPr>
          <a:xfrm>
            <a:off x="4426925" y="3625950"/>
            <a:ext cx="3394200" cy="548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 Hyeon"/>
                <a:ea typeface="Do Hyeon"/>
                <a:cs typeface="Do Hyeon"/>
                <a:sym typeface="Do Hyeon"/>
              </a:rPr>
              <a:t>8090팀</a:t>
            </a:r>
            <a:endParaRPr sz="1200">
              <a:solidFill>
                <a:schemeClr val="dk1"/>
              </a:solidFill>
              <a:latin typeface="Poppins"/>
              <a:ea typeface="Poppins"/>
              <a:cs typeface="Poppins"/>
              <a:sym typeface="Poppins"/>
            </a:endParaRPr>
          </a:p>
        </p:txBody>
      </p:sp>
      <p:pic>
        <p:nvPicPr>
          <p:cNvPr id="548" name="Google Shape;548;p53"/>
          <p:cNvPicPr preferRelativeResize="0"/>
          <p:nvPr/>
        </p:nvPicPr>
        <p:blipFill>
          <a:blip r:embed="rId4">
            <a:alphaModFix/>
          </a:blip>
          <a:stretch>
            <a:fillRect/>
          </a:stretch>
        </p:blipFill>
        <p:spPr>
          <a:xfrm>
            <a:off x="1307625" y="757525"/>
            <a:ext cx="6297600" cy="3526650"/>
          </a:xfrm>
          <a:prstGeom prst="rect">
            <a:avLst/>
          </a:prstGeom>
          <a:noFill/>
          <a:ln>
            <a:noFill/>
          </a:ln>
        </p:spPr>
      </p:pic>
      <p:pic>
        <p:nvPicPr>
          <p:cNvPr id="549" name="Google Shape;549;p53"/>
          <p:cNvPicPr preferRelativeResize="0"/>
          <p:nvPr/>
        </p:nvPicPr>
        <p:blipFill>
          <a:blip r:embed="rId5">
            <a:alphaModFix/>
          </a:blip>
          <a:stretch>
            <a:fillRect/>
          </a:stretch>
        </p:blipFill>
        <p:spPr>
          <a:xfrm>
            <a:off x="0" y="-1"/>
            <a:ext cx="1381125" cy="1961199"/>
          </a:xfrm>
          <a:prstGeom prst="rect">
            <a:avLst/>
          </a:prstGeom>
          <a:noFill/>
          <a:ln>
            <a:noFill/>
          </a:ln>
        </p:spPr>
      </p:pic>
      <p:pic>
        <p:nvPicPr>
          <p:cNvPr id="550" name="Google Shape;550;p53"/>
          <p:cNvPicPr preferRelativeResize="0"/>
          <p:nvPr/>
        </p:nvPicPr>
        <p:blipFill>
          <a:blip r:embed="rId6">
            <a:alphaModFix/>
          </a:blip>
          <a:stretch>
            <a:fillRect/>
          </a:stretch>
        </p:blipFill>
        <p:spPr>
          <a:xfrm>
            <a:off x="7605225" y="3604725"/>
            <a:ext cx="1538775" cy="1538775"/>
          </a:xfrm>
          <a:prstGeom prst="rect">
            <a:avLst/>
          </a:prstGeom>
          <a:noFill/>
          <a:ln>
            <a:noFill/>
          </a:ln>
        </p:spPr>
      </p:pic>
      <p:pic>
        <p:nvPicPr>
          <p:cNvPr id="551" name="Google Shape;551;p53"/>
          <p:cNvPicPr preferRelativeResize="0"/>
          <p:nvPr/>
        </p:nvPicPr>
        <p:blipFill>
          <a:blip r:embed="rId7">
            <a:alphaModFix/>
          </a:blip>
          <a:stretch>
            <a:fillRect/>
          </a:stretch>
        </p:blipFill>
        <p:spPr>
          <a:xfrm>
            <a:off x="6816775" y="513175"/>
            <a:ext cx="2058575" cy="2058575"/>
          </a:xfrm>
          <a:prstGeom prst="rect">
            <a:avLst/>
          </a:prstGeom>
          <a:noFill/>
          <a:ln>
            <a:noFill/>
          </a:ln>
        </p:spPr>
      </p:pic>
      <p:pic>
        <p:nvPicPr>
          <p:cNvPr id="552" name="Google Shape;552;p53"/>
          <p:cNvPicPr preferRelativeResize="0"/>
          <p:nvPr/>
        </p:nvPicPr>
        <p:blipFill>
          <a:blip r:embed="rId8">
            <a:alphaModFix/>
          </a:blip>
          <a:stretch>
            <a:fillRect/>
          </a:stretch>
        </p:blipFill>
        <p:spPr>
          <a:xfrm>
            <a:off x="4236950" y="1417650"/>
            <a:ext cx="1140350" cy="1276575"/>
          </a:xfrm>
          <a:prstGeom prst="rect">
            <a:avLst/>
          </a:prstGeom>
          <a:noFill/>
          <a:ln>
            <a:noFill/>
          </a:ln>
        </p:spPr>
      </p:pic>
      <p:pic>
        <p:nvPicPr>
          <p:cNvPr id="553" name="Google Shape;553;p53"/>
          <p:cNvPicPr preferRelativeResize="0"/>
          <p:nvPr/>
        </p:nvPicPr>
        <p:blipFill>
          <a:blip r:embed="rId9">
            <a:alphaModFix/>
          </a:blip>
          <a:stretch>
            <a:fillRect/>
          </a:stretch>
        </p:blipFill>
        <p:spPr>
          <a:xfrm>
            <a:off x="3783126" y="3768225"/>
            <a:ext cx="2201400" cy="342675"/>
          </a:xfrm>
          <a:prstGeom prst="rect">
            <a:avLst/>
          </a:prstGeom>
          <a:noFill/>
          <a:ln>
            <a:noFill/>
          </a:ln>
        </p:spPr>
      </p:pic>
      <p:sp>
        <p:nvSpPr>
          <p:cNvPr id="554" name="Google Shape;554;p53"/>
          <p:cNvSpPr txBox="1"/>
          <p:nvPr/>
        </p:nvSpPr>
        <p:spPr>
          <a:xfrm>
            <a:off x="4304575" y="3795100"/>
            <a:ext cx="1746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o Hyeon"/>
                <a:ea typeface="Do Hyeon"/>
                <a:cs typeface="Do Hyeon"/>
                <a:sym typeface="Do Hyeon"/>
              </a:rPr>
              <a:t>짜이-찌엔 (안녕히 계십시오)</a:t>
            </a:r>
            <a:endParaRPr sz="1200">
              <a:solidFill>
                <a:schemeClr val="dk1"/>
              </a:solidFill>
              <a:latin typeface="Do Hyeon"/>
              <a:ea typeface="Do Hyeon"/>
              <a:cs typeface="Do Hyeon"/>
              <a:sym typeface="Do Hyeon"/>
            </a:endParaRPr>
          </a:p>
        </p:txBody>
      </p:sp>
      <p:pic>
        <p:nvPicPr>
          <p:cNvPr id="555" name="Google Shape;555;p53"/>
          <p:cNvPicPr preferRelativeResize="0"/>
          <p:nvPr/>
        </p:nvPicPr>
        <p:blipFill>
          <a:blip r:embed="rId10">
            <a:alphaModFix/>
          </a:blip>
          <a:stretch>
            <a:fillRect/>
          </a:stretch>
        </p:blipFill>
        <p:spPr>
          <a:xfrm>
            <a:off x="2190750" y="257000"/>
            <a:ext cx="4762500" cy="476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8"/>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1"/>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2"/>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4"/>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9"/>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55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2"/>
          <p:cNvPicPr preferRelativeResize="0"/>
          <p:nvPr/>
        </p:nvPicPr>
        <p:blipFill rotWithShape="1">
          <a:blip r:embed="rId3">
            <a:alphaModFix/>
          </a:blip>
          <a:srcRect b="129" l="0" r="0" t="129"/>
          <a:stretch/>
        </p:blipFill>
        <p:spPr>
          <a:xfrm rot="10800000">
            <a:off x="2677801" y="270878"/>
            <a:ext cx="1716695" cy="1307947"/>
          </a:xfrm>
          <a:prstGeom prst="rect">
            <a:avLst/>
          </a:prstGeom>
          <a:noFill/>
          <a:ln>
            <a:noFill/>
          </a:ln>
        </p:spPr>
      </p:pic>
      <p:pic>
        <p:nvPicPr>
          <p:cNvPr id="323" name="Google Shape;323;p32"/>
          <p:cNvPicPr preferRelativeResize="0"/>
          <p:nvPr/>
        </p:nvPicPr>
        <p:blipFill>
          <a:blip r:embed="rId4">
            <a:alphaModFix/>
          </a:blip>
          <a:stretch>
            <a:fillRect/>
          </a:stretch>
        </p:blipFill>
        <p:spPr>
          <a:xfrm>
            <a:off x="106400" y="1128575"/>
            <a:ext cx="4680626" cy="2886350"/>
          </a:xfrm>
          <a:prstGeom prst="rect">
            <a:avLst/>
          </a:prstGeom>
          <a:noFill/>
          <a:ln>
            <a:noFill/>
          </a:ln>
        </p:spPr>
      </p:pic>
      <p:sp>
        <p:nvSpPr>
          <p:cNvPr id="324" name="Google Shape;324;p32"/>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프로젝트 </a:t>
            </a:r>
            <a:r>
              <a:rPr lang="en">
                <a:latin typeface="Do Hyeon"/>
                <a:ea typeface="Do Hyeon"/>
                <a:cs typeface="Do Hyeon"/>
                <a:sym typeface="Do Hyeon"/>
              </a:rPr>
              <a:t>소개</a:t>
            </a:r>
            <a:endParaRPr>
              <a:latin typeface="Do Hyeon"/>
              <a:ea typeface="Do Hyeon"/>
              <a:cs typeface="Do Hyeon"/>
              <a:sym typeface="Do Hyeon"/>
            </a:endParaRPr>
          </a:p>
        </p:txBody>
      </p:sp>
      <p:sp>
        <p:nvSpPr>
          <p:cNvPr id="325" name="Google Shape;325;p32"/>
          <p:cNvSpPr txBox="1"/>
          <p:nvPr>
            <p:ph idx="2" type="title"/>
          </p:nvPr>
        </p:nvSpPr>
        <p:spPr>
          <a:xfrm>
            <a:off x="5690275" y="1037350"/>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26" name="Google Shape;326;p32"/>
          <p:cNvPicPr preferRelativeResize="0"/>
          <p:nvPr/>
        </p:nvPicPr>
        <p:blipFill>
          <a:blip r:embed="rId5">
            <a:alphaModFix/>
          </a:blip>
          <a:stretch>
            <a:fillRect/>
          </a:stretch>
        </p:blipFill>
        <p:spPr>
          <a:xfrm>
            <a:off x="2775000" y="2285400"/>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600"/>
                                        <p:tgtEl>
                                          <p:spTgt spid="326"/>
                                        </p:tgtEl>
                                        <p:attrNameLst>
                                          <p:attrName>ppt_w</p:attrName>
                                        </p:attrNameLst>
                                      </p:cBhvr>
                                      <p:tavLst>
                                        <p:tav fmla="" tm="0">
                                          <p:val>
                                            <p:strVal val="0"/>
                                          </p:val>
                                        </p:tav>
                                        <p:tav fmla="" tm="100000">
                                          <p:val>
                                            <p:strVal val="#ppt_w"/>
                                          </p:val>
                                        </p:tav>
                                      </p:tavLst>
                                    </p:anim>
                                    <p:anim calcmode="lin" valueType="num">
                                      <p:cBhvr additive="base">
                                        <p:cTn dur="600"/>
                                        <p:tgtEl>
                                          <p:spTgt spid="32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type="title"/>
          </p:nvPr>
        </p:nvSpPr>
        <p:spPr>
          <a:xfrm>
            <a:off x="720000" y="114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UPS  무정전 전원 공급 장치</a:t>
            </a:r>
            <a:endParaRPr>
              <a:latin typeface="Do Hyeon"/>
              <a:ea typeface="Do Hyeon"/>
              <a:cs typeface="Do Hyeon"/>
              <a:sym typeface="Do Hyeon"/>
            </a:endParaRPr>
          </a:p>
        </p:txBody>
      </p:sp>
      <p:pic>
        <p:nvPicPr>
          <p:cNvPr id="332" name="Google Shape;332;p33"/>
          <p:cNvPicPr preferRelativeResize="0"/>
          <p:nvPr/>
        </p:nvPicPr>
        <p:blipFill>
          <a:blip r:embed="rId3">
            <a:alphaModFix/>
          </a:blip>
          <a:stretch>
            <a:fillRect/>
          </a:stretch>
        </p:blipFill>
        <p:spPr>
          <a:xfrm>
            <a:off x="0" y="3480725"/>
            <a:ext cx="1662775" cy="1662775"/>
          </a:xfrm>
          <a:prstGeom prst="rect">
            <a:avLst/>
          </a:prstGeom>
          <a:noFill/>
          <a:ln>
            <a:noFill/>
          </a:ln>
        </p:spPr>
      </p:pic>
      <p:pic>
        <p:nvPicPr>
          <p:cNvPr id="333" name="Google Shape;333;p33"/>
          <p:cNvPicPr preferRelativeResize="0"/>
          <p:nvPr/>
        </p:nvPicPr>
        <p:blipFill>
          <a:blip r:embed="rId4">
            <a:alphaModFix/>
          </a:blip>
          <a:stretch>
            <a:fillRect/>
          </a:stretch>
        </p:blipFill>
        <p:spPr>
          <a:xfrm>
            <a:off x="1540075" y="1241605"/>
            <a:ext cx="6063850" cy="2331200"/>
          </a:xfrm>
          <a:prstGeom prst="rect">
            <a:avLst/>
          </a:prstGeom>
          <a:noFill/>
          <a:ln>
            <a:noFill/>
          </a:ln>
        </p:spPr>
      </p:pic>
      <p:pic>
        <p:nvPicPr>
          <p:cNvPr id="334" name="Google Shape;334;p33"/>
          <p:cNvPicPr preferRelativeResize="0"/>
          <p:nvPr/>
        </p:nvPicPr>
        <p:blipFill>
          <a:blip r:embed="rId5">
            <a:alphaModFix/>
          </a:blip>
          <a:stretch>
            <a:fillRect/>
          </a:stretch>
        </p:blipFill>
        <p:spPr>
          <a:xfrm>
            <a:off x="7678300" y="3677800"/>
            <a:ext cx="1465700" cy="146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4"/>
          <p:cNvPicPr preferRelativeResize="0"/>
          <p:nvPr/>
        </p:nvPicPr>
        <p:blipFill>
          <a:blip r:embed="rId3">
            <a:alphaModFix/>
          </a:blip>
          <a:stretch>
            <a:fillRect/>
          </a:stretch>
        </p:blipFill>
        <p:spPr>
          <a:xfrm>
            <a:off x="5938853" y="1202800"/>
            <a:ext cx="2958350" cy="3385201"/>
          </a:xfrm>
          <a:prstGeom prst="rect">
            <a:avLst/>
          </a:prstGeom>
          <a:noFill/>
          <a:ln>
            <a:noFill/>
          </a:ln>
        </p:spPr>
      </p:pic>
      <p:sp>
        <p:nvSpPr>
          <p:cNvPr id="340" name="Google Shape;340;p34"/>
          <p:cNvSpPr/>
          <p:nvPr/>
        </p:nvSpPr>
        <p:spPr>
          <a:xfrm>
            <a:off x="390050" y="1220511"/>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41" name="Google Shape;341;p34"/>
          <p:cNvSpPr/>
          <p:nvPr/>
        </p:nvSpPr>
        <p:spPr>
          <a:xfrm>
            <a:off x="390052" y="2491374"/>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42" name="Google Shape;342;p34"/>
          <p:cNvSpPr txBox="1"/>
          <p:nvPr>
            <p:ph idx="4" type="subTitle"/>
          </p:nvPr>
        </p:nvSpPr>
        <p:spPr>
          <a:xfrm>
            <a:off x="71300" y="2491374"/>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필요성 </a:t>
            </a:r>
            <a:r>
              <a:rPr lang="en">
                <a:latin typeface="Do Hyeon"/>
                <a:ea typeface="Do Hyeon"/>
                <a:cs typeface="Do Hyeon"/>
                <a:sym typeface="Do Hyeon"/>
              </a:rPr>
              <a:t>2</a:t>
            </a:r>
            <a:endParaRPr>
              <a:latin typeface="Do Hyeon"/>
              <a:ea typeface="Do Hyeon"/>
              <a:cs typeface="Do Hyeon"/>
              <a:sym typeface="Do Hyeon"/>
            </a:endParaRPr>
          </a:p>
        </p:txBody>
      </p:sp>
      <p:sp>
        <p:nvSpPr>
          <p:cNvPr id="343" name="Google Shape;343;p3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프로젝트 필요성</a:t>
            </a:r>
            <a:endParaRPr>
              <a:latin typeface="Do Hyeon"/>
              <a:ea typeface="Do Hyeon"/>
              <a:cs typeface="Do Hyeon"/>
              <a:sym typeface="Do Hyeon"/>
            </a:endParaRPr>
          </a:p>
        </p:txBody>
      </p:sp>
      <p:sp>
        <p:nvSpPr>
          <p:cNvPr id="344" name="Google Shape;344;p34"/>
          <p:cNvSpPr txBox="1"/>
          <p:nvPr>
            <p:ph idx="1" type="subTitle"/>
          </p:nvPr>
        </p:nvSpPr>
        <p:spPr>
          <a:xfrm>
            <a:off x="1293950" y="2491375"/>
            <a:ext cx="58518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Do Hyeon"/>
                <a:ea typeface="Do Hyeon"/>
                <a:cs typeface="Do Hyeon"/>
                <a:sym typeface="Do Hyeon"/>
              </a:rPr>
              <a:t>전원 공급이 중단될 경우 시스템 전체가 다운, 주요 부품의 고장 요인</a:t>
            </a:r>
            <a:endParaRPr sz="1400">
              <a:latin typeface="Do Hyeon"/>
              <a:ea typeface="Do Hyeon"/>
              <a:cs typeface="Do Hyeon"/>
              <a:sym typeface="Do Hyeon"/>
            </a:endParaRPr>
          </a:p>
        </p:txBody>
      </p:sp>
      <p:sp>
        <p:nvSpPr>
          <p:cNvPr id="345" name="Google Shape;345;p34"/>
          <p:cNvSpPr txBox="1"/>
          <p:nvPr>
            <p:ph idx="2" type="subTitle"/>
          </p:nvPr>
        </p:nvSpPr>
        <p:spPr>
          <a:xfrm>
            <a:off x="1293950" y="1202800"/>
            <a:ext cx="44619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Do Hyeon"/>
                <a:ea typeface="Do Hyeon"/>
                <a:cs typeface="Do Hyeon"/>
                <a:sym typeface="Do Hyeon"/>
              </a:rPr>
              <a:t>기존의 시스템은 전원 공급이 중단되면 시스템 내의 모든 클라이언트와 서버가 작업을 저장하지 못하고 종료하게 됨</a:t>
            </a:r>
            <a:endParaRPr sz="1400">
              <a:latin typeface="Do Hyeon"/>
              <a:ea typeface="Do Hyeon"/>
              <a:cs typeface="Do Hyeon"/>
              <a:sym typeface="Do Hyeon"/>
            </a:endParaRPr>
          </a:p>
        </p:txBody>
      </p:sp>
      <p:sp>
        <p:nvSpPr>
          <p:cNvPr id="346" name="Google Shape;346;p34"/>
          <p:cNvSpPr txBox="1"/>
          <p:nvPr>
            <p:ph idx="3" type="subTitle"/>
          </p:nvPr>
        </p:nvSpPr>
        <p:spPr>
          <a:xfrm>
            <a:off x="71300" y="1220511"/>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필요성 </a:t>
            </a:r>
            <a:r>
              <a:rPr lang="en">
                <a:latin typeface="Do Hyeon"/>
                <a:ea typeface="Do Hyeon"/>
                <a:cs typeface="Do Hyeon"/>
                <a:sym typeface="Do Hyeon"/>
              </a:rPr>
              <a:t>1</a:t>
            </a:r>
            <a:endParaRPr>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500"/>
                                        <p:tgtEl>
                                          <p:spTgt spid="339"/>
                                        </p:tgtEl>
                                        <p:attrNameLst>
                                          <p:attrName>ppt_w</p:attrName>
                                        </p:attrNameLst>
                                      </p:cBhvr>
                                      <p:tavLst>
                                        <p:tav fmla="" tm="0">
                                          <p:val>
                                            <p:strVal val="0"/>
                                          </p:val>
                                        </p:tav>
                                        <p:tav fmla="" tm="100000">
                                          <p:val>
                                            <p:strVal val="#ppt_w"/>
                                          </p:val>
                                        </p:tav>
                                      </p:tavLst>
                                    </p:anim>
                                    <p:anim calcmode="lin" valueType="num">
                                      <p:cBhvr additive="base">
                                        <p:cTn dur="500"/>
                                        <p:tgtEl>
                                          <p:spTgt spid="33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p:nvPr/>
        </p:nvSpPr>
        <p:spPr>
          <a:xfrm>
            <a:off x="390050" y="1220511"/>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52" name="Google Shape;352;p35"/>
          <p:cNvSpPr/>
          <p:nvPr/>
        </p:nvSpPr>
        <p:spPr>
          <a:xfrm>
            <a:off x="390052" y="2491374"/>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53" name="Google Shape;353;p35"/>
          <p:cNvSpPr txBox="1"/>
          <p:nvPr>
            <p:ph idx="4" type="subTitle"/>
          </p:nvPr>
        </p:nvSpPr>
        <p:spPr>
          <a:xfrm>
            <a:off x="71300" y="2491374"/>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필요성 </a:t>
            </a:r>
            <a:r>
              <a:rPr lang="en">
                <a:latin typeface="Do Hyeon"/>
                <a:ea typeface="Do Hyeon"/>
                <a:cs typeface="Do Hyeon"/>
                <a:sym typeface="Do Hyeon"/>
              </a:rPr>
              <a:t>4</a:t>
            </a:r>
            <a:endParaRPr>
              <a:latin typeface="Do Hyeon"/>
              <a:ea typeface="Do Hyeon"/>
              <a:cs typeface="Do Hyeon"/>
              <a:sym typeface="Do Hyeon"/>
            </a:endParaRPr>
          </a:p>
        </p:txBody>
      </p:sp>
      <p:sp>
        <p:nvSpPr>
          <p:cNvPr id="354" name="Google Shape;354;p3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프로젝트 필요성</a:t>
            </a:r>
            <a:endParaRPr>
              <a:latin typeface="Do Hyeon"/>
              <a:ea typeface="Do Hyeon"/>
              <a:cs typeface="Do Hyeon"/>
              <a:sym typeface="Do Hyeon"/>
            </a:endParaRPr>
          </a:p>
        </p:txBody>
      </p:sp>
      <p:sp>
        <p:nvSpPr>
          <p:cNvPr id="355" name="Google Shape;355;p35"/>
          <p:cNvSpPr txBox="1"/>
          <p:nvPr>
            <p:ph idx="1" type="subTitle"/>
          </p:nvPr>
        </p:nvSpPr>
        <p:spPr>
          <a:xfrm>
            <a:off x="1293950" y="2491375"/>
            <a:ext cx="58518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Do Hyeon"/>
                <a:ea typeface="Do Hyeon"/>
                <a:cs typeface="Do Hyeon"/>
                <a:sym typeface="Do Hyeon"/>
              </a:rPr>
              <a:t>태양광 판넬은 24시간 오픈된 상태로 구동할 경우</a:t>
            </a:r>
            <a:endParaRPr sz="1400">
              <a:latin typeface="Do Hyeon"/>
              <a:ea typeface="Do Hyeon"/>
              <a:cs typeface="Do Hyeon"/>
              <a:sym typeface="Do Hyeon"/>
            </a:endParaRPr>
          </a:p>
          <a:p>
            <a:pPr indent="0" lvl="0" marL="0" rtl="0" algn="l">
              <a:spcBef>
                <a:spcPts val="0"/>
              </a:spcBef>
              <a:spcAft>
                <a:spcPts val="0"/>
              </a:spcAft>
              <a:buNone/>
            </a:pPr>
            <a:r>
              <a:rPr lang="en" sz="1400">
                <a:latin typeface="Do Hyeon"/>
                <a:ea typeface="Do Hyeon"/>
                <a:cs typeface="Do Hyeon"/>
                <a:sym typeface="Do Hyeon"/>
              </a:rPr>
              <a:t>판넬이 손상 되면 에너지 효율이 떨어진다.</a:t>
            </a:r>
            <a:endParaRPr sz="1400">
              <a:latin typeface="Do Hyeon"/>
              <a:ea typeface="Do Hyeon"/>
              <a:cs typeface="Do Hyeon"/>
              <a:sym typeface="Do Hyeon"/>
            </a:endParaRPr>
          </a:p>
        </p:txBody>
      </p:sp>
      <p:sp>
        <p:nvSpPr>
          <p:cNvPr id="356" name="Google Shape;356;p35"/>
          <p:cNvSpPr txBox="1"/>
          <p:nvPr>
            <p:ph idx="2" type="subTitle"/>
          </p:nvPr>
        </p:nvSpPr>
        <p:spPr>
          <a:xfrm>
            <a:off x="1293950" y="1202800"/>
            <a:ext cx="44619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Do Hyeon"/>
                <a:ea typeface="Do Hyeon"/>
                <a:cs typeface="Do Hyeon"/>
                <a:sym typeface="Do Hyeon"/>
              </a:rPr>
              <a:t>기존의 화석 에너지는 태양광에 비해 자원을 많이 소모하고</a:t>
            </a:r>
            <a:endParaRPr sz="1400">
              <a:latin typeface="Do Hyeon"/>
              <a:ea typeface="Do Hyeon"/>
              <a:cs typeface="Do Hyeon"/>
              <a:sym typeface="Do Hyeon"/>
            </a:endParaRPr>
          </a:p>
          <a:p>
            <a:pPr indent="0" lvl="0" marL="0" rtl="0" algn="l">
              <a:spcBef>
                <a:spcPts val="0"/>
              </a:spcBef>
              <a:spcAft>
                <a:spcPts val="0"/>
              </a:spcAft>
              <a:buNone/>
            </a:pPr>
            <a:r>
              <a:rPr lang="en" sz="1400">
                <a:latin typeface="Do Hyeon"/>
                <a:ea typeface="Do Hyeon"/>
                <a:cs typeface="Do Hyeon"/>
                <a:sym typeface="Do Hyeon"/>
              </a:rPr>
              <a:t>환경에 큰 영향을 미친다.</a:t>
            </a:r>
            <a:endParaRPr sz="1400">
              <a:latin typeface="Do Hyeon"/>
              <a:ea typeface="Do Hyeon"/>
              <a:cs typeface="Do Hyeon"/>
              <a:sym typeface="Do Hyeon"/>
            </a:endParaRPr>
          </a:p>
        </p:txBody>
      </p:sp>
      <p:sp>
        <p:nvSpPr>
          <p:cNvPr id="357" name="Google Shape;357;p35"/>
          <p:cNvSpPr txBox="1"/>
          <p:nvPr>
            <p:ph idx="3" type="subTitle"/>
          </p:nvPr>
        </p:nvSpPr>
        <p:spPr>
          <a:xfrm>
            <a:off x="71300" y="1220511"/>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필요성 </a:t>
            </a:r>
            <a:r>
              <a:rPr lang="en">
                <a:latin typeface="Do Hyeon"/>
                <a:ea typeface="Do Hyeon"/>
                <a:cs typeface="Do Hyeon"/>
                <a:sym typeface="Do Hyeon"/>
              </a:rPr>
              <a:t>3</a:t>
            </a:r>
            <a:endParaRPr>
              <a:latin typeface="Do Hyeon"/>
              <a:ea typeface="Do Hyeon"/>
              <a:cs typeface="Do Hyeon"/>
              <a:sym typeface="Do Hyeon"/>
            </a:endParaRPr>
          </a:p>
        </p:txBody>
      </p:sp>
      <p:pic>
        <p:nvPicPr>
          <p:cNvPr id="358" name="Google Shape;358;p35"/>
          <p:cNvPicPr preferRelativeResize="0"/>
          <p:nvPr/>
        </p:nvPicPr>
        <p:blipFill rotWithShape="1">
          <a:blip r:embed="rId3">
            <a:alphaModFix/>
          </a:blip>
          <a:srcRect b="17702" l="0" r="0" t="0"/>
          <a:stretch/>
        </p:blipFill>
        <p:spPr>
          <a:xfrm>
            <a:off x="5655975" y="1112200"/>
            <a:ext cx="3309300" cy="1770325"/>
          </a:xfrm>
          <a:prstGeom prst="rect">
            <a:avLst/>
          </a:prstGeom>
          <a:noFill/>
          <a:ln>
            <a:noFill/>
          </a:ln>
        </p:spPr>
      </p:pic>
      <p:pic>
        <p:nvPicPr>
          <p:cNvPr id="359" name="Google Shape;359;p35"/>
          <p:cNvPicPr preferRelativeResize="0"/>
          <p:nvPr/>
        </p:nvPicPr>
        <p:blipFill rotWithShape="1">
          <a:blip r:embed="rId4">
            <a:alphaModFix/>
          </a:blip>
          <a:srcRect b="965" l="0" r="0" t="50022"/>
          <a:stretch/>
        </p:blipFill>
        <p:spPr>
          <a:xfrm>
            <a:off x="4687525" y="2262138"/>
            <a:ext cx="2171550" cy="1362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 프로젝트 </a:t>
            </a:r>
            <a:r>
              <a:rPr lang="en">
                <a:latin typeface="Do Hyeon"/>
                <a:ea typeface="Do Hyeon"/>
                <a:cs typeface="Do Hyeon"/>
                <a:sym typeface="Do Hyeon"/>
              </a:rPr>
              <a:t>목표</a:t>
            </a:r>
            <a:endParaRPr>
              <a:latin typeface="Do Hyeon"/>
              <a:ea typeface="Do Hyeon"/>
              <a:cs typeface="Do Hyeon"/>
              <a:sym typeface="Do Hyeon"/>
            </a:endParaRPr>
          </a:p>
        </p:txBody>
      </p:sp>
      <p:sp>
        <p:nvSpPr>
          <p:cNvPr id="365" name="Google Shape;365;p36"/>
          <p:cNvSpPr txBox="1"/>
          <p:nvPr>
            <p:ph idx="4294967295" type="title"/>
          </p:nvPr>
        </p:nvSpPr>
        <p:spPr>
          <a:xfrm>
            <a:off x="5539450" y="1390325"/>
            <a:ext cx="3475500" cy="817200"/>
          </a:xfrm>
          <a:prstGeom prst="rect">
            <a:avLst/>
          </a:prstGeom>
        </p:spPr>
        <p:txBody>
          <a:bodyPr anchorCtr="0" anchor="b" bIns="91425" lIns="91425" spcFirstLastPara="1" rIns="91425" wrap="square" tIns="91425">
            <a:noAutofit/>
          </a:bodyPr>
          <a:lstStyle/>
          <a:p>
            <a:pPr indent="-342900" lvl="0" marL="457200" rtl="0" algn="l">
              <a:spcBef>
                <a:spcPts val="0"/>
              </a:spcBef>
              <a:spcAft>
                <a:spcPts val="0"/>
              </a:spcAft>
              <a:buSzPts val="1800"/>
              <a:buFont typeface="Do Hyeon"/>
              <a:buAutoNum type="arabicPeriod"/>
            </a:pPr>
            <a:r>
              <a:rPr lang="en" sz="1800">
                <a:latin typeface="Do Hyeon"/>
                <a:ea typeface="Do Hyeon"/>
                <a:cs typeface="Do Hyeon"/>
                <a:sym typeface="Do Hyeon"/>
              </a:rPr>
              <a:t>태양광 패널 및 상용 전원으로 에너지 공급</a:t>
            </a:r>
            <a:endParaRPr sz="1800">
              <a:latin typeface="Do Hyeon"/>
              <a:ea typeface="Do Hyeon"/>
              <a:cs typeface="Do Hyeon"/>
              <a:sym typeface="Do Hyeon"/>
            </a:endParaRPr>
          </a:p>
        </p:txBody>
      </p:sp>
      <p:sp>
        <p:nvSpPr>
          <p:cNvPr id="366" name="Google Shape;366;p36"/>
          <p:cNvSpPr txBox="1"/>
          <p:nvPr/>
        </p:nvSpPr>
        <p:spPr>
          <a:xfrm>
            <a:off x="5668500" y="2268075"/>
            <a:ext cx="347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Do Hyeon"/>
                <a:ea typeface="Do Hyeon"/>
                <a:cs typeface="Do Hyeon"/>
                <a:sym typeface="Do Hyeon"/>
              </a:rPr>
              <a:t>2.  </a:t>
            </a:r>
            <a:r>
              <a:rPr b="1" lang="en" sz="1800">
                <a:solidFill>
                  <a:schemeClr val="dk1"/>
                </a:solidFill>
                <a:latin typeface="Do Hyeon"/>
                <a:ea typeface="Do Hyeon"/>
                <a:cs typeface="Do Hyeon"/>
                <a:sym typeface="Do Hyeon"/>
              </a:rPr>
              <a:t>조도 센서로 감지 후 조도가 일정량 이하면 덮개를 닫아 태양광 판넬 보호</a:t>
            </a:r>
            <a:endParaRPr b="1" sz="1800">
              <a:solidFill>
                <a:schemeClr val="dk1"/>
              </a:solidFill>
              <a:latin typeface="Do Hyeon"/>
              <a:ea typeface="Do Hyeon"/>
              <a:cs typeface="Do Hyeon"/>
              <a:sym typeface="Do Hyeon"/>
            </a:endParaRPr>
          </a:p>
        </p:txBody>
      </p:sp>
      <p:pic>
        <p:nvPicPr>
          <p:cNvPr id="367" name="Google Shape;367;p36"/>
          <p:cNvPicPr preferRelativeResize="0"/>
          <p:nvPr/>
        </p:nvPicPr>
        <p:blipFill>
          <a:blip r:embed="rId3">
            <a:alphaModFix/>
          </a:blip>
          <a:stretch>
            <a:fillRect/>
          </a:stretch>
        </p:blipFill>
        <p:spPr>
          <a:xfrm>
            <a:off x="515675" y="1390325"/>
            <a:ext cx="4680626" cy="2886350"/>
          </a:xfrm>
          <a:prstGeom prst="rect">
            <a:avLst/>
          </a:prstGeom>
          <a:noFill/>
          <a:ln>
            <a:noFill/>
          </a:ln>
        </p:spPr>
      </p:pic>
      <p:sp>
        <p:nvSpPr>
          <p:cNvPr id="368" name="Google Shape;368;p36"/>
          <p:cNvSpPr txBox="1"/>
          <p:nvPr/>
        </p:nvSpPr>
        <p:spPr>
          <a:xfrm>
            <a:off x="5668500" y="3067525"/>
            <a:ext cx="347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Do Hyeon"/>
                <a:ea typeface="Do Hyeon"/>
                <a:cs typeface="Do Hyeon"/>
                <a:sym typeface="Do Hyeon"/>
              </a:rPr>
              <a:t>3.  </a:t>
            </a:r>
            <a:r>
              <a:rPr b="1" lang="en" sz="1800">
                <a:solidFill>
                  <a:schemeClr val="dk1"/>
                </a:solidFill>
                <a:latin typeface="Do Hyeon"/>
                <a:ea typeface="Do Hyeon"/>
                <a:cs typeface="Do Hyeon"/>
                <a:sym typeface="Do Hyeon"/>
              </a:rPr>
              <a:t>에너지 공급이 중단되면 클라이언트에서 서버로 종료 명령 전달</a:t>
            </a:r>
            <a:r>
              <a:rPr b="1" lang="en" sz="1800">
                <a:solidFill>
                  <a:schemeClr val="dk1"/>
                </a:solidFill>
                <a:latin typeface="Do Hyeon"/>
                <a:ea typeface="Do Hyeon"/>
                <a:cs typeface="Do Hyeon"/>
                <a:sym typeface="Do Hyeon"/>
              </a:rPr>
              <a:t>  </a:t>
            </a:r>
            <a:endParaRPr b="1" sz="1800">
              <a:solidFill>
                <a:schemeClr val="dk1"/>
              </a:solidFill>
              <a:latin typeface="Do Hyeon"/>
              <a:ea typeface="Do Hyeon"/>
              <a:cs typeface="Do Hyeon"/>
              <a:sym typeface="Do Hyeon"/>
            </a:endParaRPr>
          </a:p>
        </p:txBody>
      </p:sp>
      <p:pic>
        <p:nvPicPr>
          <p:cNvPr id="369" name="Google Shape;369;p36"/>
          <p:cNvPicPr preferRelativeResize="0"/>
          <p:nvPr/>
        </p:nvPicPr>
        <p:blipFill>
          <a:blip r:embed="rId4">
            <a:alphaModFix/>
          </a:blip>
          <a:stretch>
            <a:fillRect/>
          </a:stretch>
        </p:blipFill>
        <p:spPr>
          <a:xfrm>
            <a:off x="2973675" y="2688650"/>
            <a:ext cx="927250" cy="37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500" fill="hold"/>
                                        <p:tgtEl>
                                          <p:spTgt spid="36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사용한 모듈</a:t>
            </a:r>
            <a:endParaRPr>
              <a:latin typeface="Do Hyeon"/>
              <a:ea typeface="Do Hyeon"/>
              <a:cs typeface="Do Hyeon"/>
              <a:sym typeface="Do Hyeon"/>
            </a:endParaRPr>
          </a:p>
        </p:txBody>
      </p:sp>
      <p:sp>
        <p:nvSpPr>
          <p:cNvPr id="375" name="Google Shape;375;p37"/>
          <p:cNvSpPr/>
          <p:nvPr/>
        </p:nvSpPr>
        <p:spPr>
          <a:xfrm>
            <a:off x="3327462" y="1111575"/>
            <a:ext cx="978300" cy="976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76" name="Google Shape;376;p37"/>
          <p:cNvPicPr preferRelativeResize="0"/>
          <p:nvPr/>
        </p:nvPicPr>
        <p:blipFill>
          <a:blip r:embed="rId4">
            <a:alphaModFix/>
          </a:blip>
          <a:stretch>
            <a:fillRect/>
          </a:stretch>
        </p:blipFill>
        <p:spPr>
          <a:xfrm>
            <a:off x="3327438" y="1202130"/>
            <a:ext cx="978300" cy="795695"/>
          </a:xfrm>
          <a:prstGeom prst="rect">
            <a:avLst/>
          </a:prstGeom>
          <a:noFill/>
          <a:ln>
            <a:noFill/>
          </a:ln>
        </p:spPr>
      </p:pic>
      <p:sp>
        <p:nvSpPr>
          <p:cNvPr id="377" name="Google Shape;377;p37"/>
          <p:cNvSpPr/>
          <p:nvPr/>
        </p:nvSpPr>
        <p:spPr>
          <a:xfrm>
            <a:off x="1593874" y="1112200"/>
            <a:ext cx="978300" cy="976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78" name="Google Shape;378;p37"/>
          <p:cNvSpPr/>
          <p:nvPr/>
        </p:nvSpPr>
        <p:spPr>
          <a:xfrm>
            <a:off x="5203349" y="1112200"/>
            <a:ext cx="978300" cy="976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79" name="Google Shape;379;p37"/>
          <p:cNvSpPr/>
          <p:nvPr/>
        </p:nvSpPr>
        <p:spPr>
          <a:xfrm>
            <a:off x="6842549" y="1112200"/>
            <a:ext cx="978300" cy="976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80" name="Google Shape;380;p37"/>
          <p:cNvPicPr preferRelativeResize="0"/>
          <p:nvPr/>
        </p:nvPicPr>
        <p:blipFill>
          <a:blip r:embed="rId5">
            <a:alphaModFix/>
          </a:blip>
          <a:stretch>
            <a:fillRect/>
          </a:stretch>
        </p:blipFill>
        <p:spPr>
          <a:xfrm>
            <a:off x="1595375" y="1173488"/>
            <a:ext cx="976799" cy="854225"/>
          </a:xfrm>
          <a:prstGeom prst="rect">
            <a:avLst/>
          </a:prstGeom>
          <a:noFill/>
          <a:ln>
            <a:noFill/>
          </a:ln>
        </p:spPr>
      </p:pic>
      <p:sp>
        <p:nvSpPr>
          <p:cNvPr id="381" name="Google Shape;381;p37"/>
          <p:cNvSpPr txBox="1"/>
          <p:nvPr/>
        </p:nvSpPr>
        <p:spPr>
          <a:xfrm>
            <a:off x="2235876" y="1795000"/>
            <a:ext cx="5022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o Hyeon"/>
                <a:ea typeface="Do Hyeon"/>
                <a:cs typeface="Do Hyeon"/>
                <a:sym typeface="Do Hyeon"/>
              </a:rPr>
              <a:t>x2</a:t>
            </a:r>
            <a:endParaRPr sz="1600">
              <a:solidFill>
                <a:schemeClr val="dk1"/>
              </a:solidFill>
              <a:latin typeface="Do Hyeon"/>
              <a:ea typeface="Do Hyeon"/>
              <a:cs typeface="Do Hyeon"/>
              <a:sym typeface="Do Hyeon"/>
            </a:endParaRPr>
          </a:p>
        </p:txBody>
      </p:sp>
      <p:pic>
        <p:nvPicPr>
          <p:cNvPr id="382" name="Google Shape;382;p37"/>
          <p:cNvPicPr preferRelativeResize="0"/>
          <p:nvPr/>
        </p:nvPicPr>
        <p:blipFill>
          <a:blip r:embed="rId6">
            <a:alphaModFix/>
          </a:blip>
          <a:stretch>
            <a:fillRect/>
          </a:stretch>
        </p:blipFill>
        <p:spPr>
          <a:xfrm>
            <a:off x="5204099" y="1112211"/>
            <a:ext cx="976800" cy="976800"/>
          </a:xfrm>
          <a:prstGeom prst="rect">
            <a:avLst/>
          </a:prstGeom>
          <a:noFill/>
          <a:ln>
            <a:noFill/>
          </a:ln>
        </p:spPr>
      </p:pic>
      <p:pic>
        <p:nvPicPr>
          <p:cNvPr id="383" name="Google Shape;383;p37"/>
          <p:cNvPicPr preferRelativeResize="0"/>
          <p:nvPr/>
        </p:nvPicPr>
        <p:blipFill>
          <a:blip r:embed="rId7">
            <a:alphaModFix/>
          </a:blip>
          <a:stretch>
            <a:fillRect/>
          </a:stretch>
        </p:blipFill>
        <p:spPr>
          <a:xfrm flipH="1">
            <a:off x="6810750" y="1035525"/>
            <a:ext cx="1128900" cy="1128900"/>
          </a:xfrm>
          <a:prstGeom prst="rect">
            <a:avLst/>
          </a:prstGeom>
          <a:noFill/>
          <a:ln>
            <a:noFill/>
          </a:ln>
        </p:spPr>
      </p:pic>
      <p:sp>
        <p:nvSpPr>
          <p:cNvPr id="384" name="Google Shape;384;p37"/>
          <p:cNvSpPr/>
          <p:nvPr/>
        </p:nvSpPr>
        <p:spPr>
          <a:xfrm>
            <a:off x="1593887" y="3410550"/>
            <a:ext cx="978300" cy="976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5" name="Google Shape;385;p37"/>
          <p:cNvSpPr/>
          <p:nvPr/>
        </p:nvSpPr>
        <p:spPr>
          <a:xfrm>
            <a:off x="3324412" y="3410550"/>
            <a:ext cx="978300" cy="976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6" name="Google Shape;386;p37"/>
          <p:cNvSpPr txBox="1"/>
          <p:nvPr/>
        </p:nvSpPr>
        <p:spPr>
          <a:xfrm>
            <a:off x="3970713" y="4049175"/>
            <a:ext cx="4230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o Hyeon"/>
                <a:ea typeface="Do Hyeon"/>
                <a:cs typeface="Do Hyeon"/>
                <a:sym typeface="Do Hyeon"/>
              </a:rPr>
              <a:t>x</a:t>
            </a:r>
            <a:r>
              <a:rPr lang="en" sz="1600">
                <a:solidFill>
                  <a:schemeClr val="dk1"/>
                </a:solidFill>
                <a:latin typeface="Do Hyeon"/>
                <a:ea typeface="Do Hyeon"/>
                <a:cs typeface="Do Hyeon"/>
                <a:sym typeface="Do Hyeon"/>
              </a:rPr>
              <a:t>2</a:t>
            </a:r>
            <a:endParaRPr sz="1600">
              <a:solidFill>
                <a:schemeClr val="dk1"/>
              </a:solidFill>
              <a:latin typeface="Do Hyeon"/>
              <a:ea typeface="Do Hyeon"/>
              <a:cs typeface="Do Hyeon"/>
              <a:sym typeface="Do Hyeon"/>
            </a:endParaRPr>
          </a:p>
        </p:txBody>
      </p:sp>
      <p:sp>
        <p:nvSpPr>
          <p:cNvPr id="387" name="Google Shape;387;p37"/>
          <p:cNvSpPr/>
          <p:nvPr/>
        </p:nvSpPr>
        <p:spPr>
          <a:xfrm>
            <a:off x="5203362" y="3410550"/>
            <a:ext cx="978300" cy="976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8" name="Google Shape;388;p37"/>
          <p:cNvSpPr/>
          <p:nvPr/>
        </p:nvSpPr>
        <p:spPr>
          <a:xfrm>
            <a:off x="6886062" y="3410550"/>
            <a:ext cx="978300" cy="976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89" name="Google Shape;389;p37"/>
          <p:cNvPicPr preferRelativeResize="0"/>
          <p:nvPr/>
        </p:nvPicPr>
        <p:blipFill>
          <a:blip r:embed="rId8">
            <a:alphaModFix/>
          </a:blip>
          <a:stretch>
            <a:fillRect/>
          </a:stretch>
        </p:blipFill>
        <p:spPr>
          <a:xfrm>
            <a:off x="1638803" y="3454728"/>
            <a:ext cx="888450" cy="888450"/>
          </a:xfrm>
          <a:prstGeom prst="rect">
            <a:avLst/>
          </a:prstGeom>
          <a:noFill/>
          <a:ln>
            <a:noFill/>
          </a:ln>
        </p:spPr>
      </p:pic>
      <p:pic>
        <p:nvPicPr>
          <p:cNvPr id="390" name="Google Shape;390;p37"/>
          <p:cNvPicPr preferRelativeResize="0"/>
          <p:nvPr/>
        </p:nvPicPr>
        <p:blipFill>
          <a:blip r:embed="rId9">
            <a:alphaModFix/>
          </a:blip>
          <a:stretch>
            <a:fillRect/>
          </a:stretch>
        </p:blipFill>
        <p:spPr>
          <a:xfrm>
            <a:off x="3089588" y="3410550"/>
            <a:ext cx="1304130" cy="976800"/>
          </a:xfrm>
          <a:prstGeom prst="rect">
            <a:avLst/>
          </a:prstGeom>
          <a:noFill/>
          <a:ln>
            <a:noFill/>
          </a:ln>
        </p:spPr>
      </p:pic>
      <p:pic>
        <p:nvPicPr>
          <p:cNvPr id="391" name="Google Shape;391;p37"/>
          <p:cNvPicPr preferRelativeResize="0"/>
          <p:nvPr/>
        </p:nvPicPr>
        <p:blipFill>
          <a:blip r:embed="rId10">
            <a:alphaModFix/>
          </a:blip>
          <a:stretch>
            <a:fillRect/>
          </a:stretch>
        </p:blipFill>
        <p:spPr>
          <a:xfrm>
            <a:off x="5415513" y="3454729"/>
            <a:ext cx="553963" cy="976800"/>
          </a:xfrm>
          <a:prstGeom prst="rect">
            <a:avLst/>
          </a:prstGeom>
          <a:noFill/>
          <a:ln>
            <a:noFill/>
          </a:ln>
        </p:spPr>
      </p:pic>
      <p:pic>
        <p:nvPicPr>
          <p:cNvPr id="392" name="Google Shape;392;p37"/>
          <p:cNvPicPr preferRelativeResize="0"/>
          <p:nvPr/>
        </p:nvPicPr>
        <p:blipFill>
          <a:blip r:embed="rId11">
            <a:alphaModFix/>
          </a:blip>
          <a:stretch>
            <a:fillRect/>
          </a:stretch>
        </p:blipFill>
        <p:spPr>
          <a:xfrm>
            <a:off x="6886046" y="3409796"/>
            <a:ext cx="978300" cy="978300"/>
          </a:xfrm>
          <a:prstGeom prst="rect">
            <a:avLst/>
          </a:prstGeom>
          <a:noFill/>
          <a:ln>
            <a:noFill/>
          </a:ln>
        </p:spPr>
      </p:pic>
      <p:sp>
        <p:nvSpPr>
          <p:cNvPr id="393" name="Google Shape;393;p37"/>
          <p:cNvSpPr txBox="1"/>
          <p:nvPr/>
        </p:nvSpPr>
        <p:spPr>
          <a:xfrm>
            <a:off x="1593875" y="2089000"/>
            <a:ext cx="97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o Hyeon"/>
                <a:ea typeface="Do Hyeon"/>
                <a:cs typeface="Do Hyeon"/>
                <a:sym typeface="Do Hyeon"/>
              </a:rPr>
              <a:t>INA219:</a:t>
            </a:r>
            <a:endParaRPr sz="1500">
              <a:solidFill>
                <a:schemeClr val="dk1"/>
              </a:solidFill>
              <a:latin typeface="Do Hyeon"/>
              <a:ea typeface="Do Hyeon"/>
              <a:cs typeface="Do Hyeon"/>
              <a:sym typeface="Do Hyeon"/>
            </a:endParaRPr>
          </a:p>
          <a:p>
            <a:pPr indent="0" lvl="0" marL="0" rtl="0" algn="l">
              <a:spcBef>
                <a:spcPts val="0"/>
              </a:spcBef>
              <a:spcAft>
                <a:spcPts val="0"/>
              </a:spcAft>
              <a:buNone/>
            </a:pPr>
            <a:r>
              <a:rPr lang="en" sz="1500">
                <a:solidFill>
                  <a:schemeClr val="dk1"/>
                </a:solidFill>
                <a:latin typeface="Do Hyeon"/>
                <a:ea typeface="Do Hyeon"/>
                <a:cs typeface="Do Hyeon"/>
                <a:sym typeface="Do Hyeon"/>
              </a:rPr>
              <a:t>전압 측정</a:t>
            </a:r>
            <a:endParaRPr sz="1500">
              <a:solidFill>
                <a:schemeClr val="dk1"/>
              </a:solidFill>
              <a:latin typeface="Do Hyeon"/>
              <a:ea typeface="Do Hyeon"/>
              <a:cs typeface="Do Hyeon"/>
              <a:sym typeface="Do Hyeon"/>
            </a:endParaRPr>
          </a:p>
        </p:txBody>
      </p:sp>
      <p:sp>
        <p:nvSpPr>
          <p:cNvPr id="394" name="Google Shape;394;p37"/>
          <p:cNvSpPr txBox="1"/>
          <p:nvPr/>
        </p:nvSpPr>
        <p:spPr>
          <a:xfrm>
            <a:off x="3327450" y="2087750"/>
            <a:ext cx="1338600" cy="10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o Hyeon"/>
                <a:ea typeface="Do Hyeon"/>
                <a:cs typeface="Do Hyeon"/>
                <a:sym typeface="Do Hyeon"/>
              </a:rPr>
              <a:t>hw-318</a:t>
            </a:r>
            <a:r>
              <a:rPr lang="en" sz="1500">
                <a:solidFill>
                  <a:schemeClr val="dk1"/>
                </a:solidFill>
                <a:latin typeface="Do Hyeon"/>
                <a:ea typeface="Do Hyeon"/>
                <a:cs typeface="Do Hyeon"/>
                <a:sym typeface="Do Hyeon"/>
              </a:rPr>
              <a:t>: </a:t>
            </a:r>
            <a:endParaRPr sz="1500">
              <a:solidFill>
                <a:schemeClr val="dk1"/>
              </a:solidFill>
              <a:latin typeface="Do Hyeon"/>
              <a:ea typeface="Do Hyeon"/>
              <a:cs typeface="Do Hyeon"/>
              <a:sym typeface="Do Hyeon"/>
            </a:endParaRPr>
          </a:p>
          <a:p>
            <a:pPr indent="0" lvl="0" marL="0" rtl="0" algn="l">
              <a:spcBef>
                <a:spcPts val="0"/>
              </a:spcBef>
              <a:spcAft>
                <a:spcPts val="0"/>
              </a:spcAft>
              <a:buNone/>
            </a:pPr>
            <a:r>
              <a:rPr lang="en" sz="1500">
                <a:solidFill>
                  <a:schemeClr val="dk1"/>
                </a:solidFill>
                <a:latin typeface="Do Hyeon"/>
                <a:ea typeface="Do Hyeon"/>
                <a:cs typeface="Do Hyeon"/>
                <a:sym typeface="Do Hyeon"/>
              </a:rPr>
              <a:t>DC(직류) 변환기 </a:t>
            </a:r>
            <a:endParaRPr sz="1500">
              <a:solidFill>
                <a:schemeClr val="dk1"/>
              </a:solidFill>
              <a:latin typeface="Do Hyeon"/>
              <a:ea typeface="Do Hyeon"/>
              <a:cs typeface="Do Hyeon"/>
              <a:sym typeface="Do Hyeon"/>
            </a:endParaRPr>
          </a:p>
          <a:p>
            <a:pPr indent="0" lvl="0" marL="0" rtl="0" algn="l">
              <a:spcBef>
                <a:spcPts val="0"/>
              </a:spcBef>
              <a:spcAft>
                <a:spcPts val="0"/>
              </a:spcAft>
              <a:buNone/>
            </a:pPr>
            <a:r>
              <a:rPr lang="en" sz="1500">
                <a:solidFill>
                  <a:schemeClr val="dk1"/>
                </a:solidFill>
                <a:latin typeface="Do Hyeon"/>
                <a:ea typeface="Do Hyeon"/>
                <a:cs typeface="Do Hyeon"/>
                <a:sym typeface="Do Hyeon"/>
              </a:rPr>
              <a:t>-&gt;5V 2A 출력</a:t>
            </a:r>
            <a:endParaRPr sz="1500">
              <a:solidFill>
                <a:schemeClr val="dk1"/>
              </a:solidFill>
              <a:latin typeface="Do Hyeon"/>
              <a:ea typeface="Do Hyeon"/>
              <a:cs typeface="Do Hyeon"/>
              <a:sym typeface="Do Hyeon"/>
            </a:endParaRPr>
          </a:p>
        </p:txBody>
      </p:sp>
      <p:sp>
        <p:nvSpPr>
          <p:cNvPr id="395" name="Google Shape;395;p37"/>
          <p:cNvSpPr txBox="1"/>
          <p:nvPr/>
        </p:nvSpPr>
        <p:spPr>
          <a:xfrm>
            <a:off x="5203350" y="2087750"/>
            <a:ext cx="978300" cy="10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o Hyeon"/>
                <a:ea typeface="Do Hyeon"/>
                <a:cs typeface="Do Hyeon"/>
                <a:sym typeface="Do Hyeon"/>
              </a:rPr>
              <a:t>h913-a: 배터리</a:t>
            </a:r>
            <a:endParaRPr sz="1500">
              <a:solidFill>
                <a:schemeClr val="dk1"/>
              </a:solidFill>
              <a:latin typeface="Do Hyeon"/>
              <a:ea typeface="Do Hyeon"/>
              <a:cs typeface="Do Hyeon"/>
              <a:sym typeface="Do Hyeon"/>
            </a:endParaRPr>
          </a:p>
          <a:p>
            <a:pPr indent="0" lvl="0" marL="0" rtl="0" algn="l">
              <a:spcBef>
                <a:spcPts val="0"/>
              </a:spcBef>
              <a:spcAft>
                <a:spcPts val="0"/>
              </a:spcAft>
              <a:buNone/>
            </a:pPr>
            <a:r>
              <a:rPr lang="en" sz="1500">
                <a:solidFill>
                  <a:schemeClr val="dk1"/>
                </a:solidFill>
                <a:latin typeface="Do Hyeon"/>
                <a:ea typeface="Do Hyeon"/>
                <a:cs typeface="Do Hyeon"/>
                <a:sym typeface="Do Hyeon"/>
              </a:rPr>
              <a:t>충전, 방전</a:t>
            </a:r>
            <a:endParaRPr sz="1500">
              <a:solidFill>
                <a:schemeClr val="dk1"/>
              </a:solidFill>
              <a:latin typeface="Do Hyeon"/>
              <a:ea typeface="Do Hyeon"/>
              <a:cs typeface="Do Hyeon"/>
              <a:sym typeface="Do Hyeon"/>
            </a:endParaRPr>
          </a:p>
          <a:p>
            <a:pPr indent="0" lvl="0" marL="0" rtl="0" algn="l">
              <a:spcBef>
                <a:spcPts val="0"/>
              </a:spcBef>
              <a:spcAft>
                <a:spcPts val="0"/>
              </a:spcAft>
              <a:buNone/>
            </a:pPr>
            <a:r>
              <a:rPr lang="en" sz="1500">
                <a:solidFill>
                  <a:schemeClr val="dk1"/>
                </a:solidFill>
                <a:latin typeface="Do Hyeon"/>
                <a:ea typeface="Do Hyeon"/>
                <a:cs typeface="Do Hyeon"/>
                <a:sym typeface="Do Hyeon"/>
              </a:rPr>
              <a:t>컨트롤러</a:t>
            </a:r>
            <a:endParaRPr sz="1500">
              <a:solidFill>
                <a:schemeClr val="dk1"/>
              </a:solidFill>
              <a:latin typeface="Do Hyeon"/>
              <a:ea typeface="Do Hyeon"/>
              <a:cs typeface="Do Hyeon"/>
              <a:sym typeface="Do Hyeon"/>
            </a:endParaRPr>
          </a:p>
        </p:txBody>
      </p:sp>
      <p:sp>
        <p:nvSpPr>
          <p:cNvPr id="396" name="Google Shape;396;p37"/>
          <p:cNvSpPr txBox="1"/>
          <p:nvPr/>
        </p:nvSpPr>
        <p:spPr>
          <a:xfrm>
            <a:off x="6842550" y="2087750"/>
            <a:ext cx="2454300" cy="7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o Hyeon"/>
                <a:ea typeface="Do Hyeon"/>
                <a:cs typeface="Do Hyeon"/>
                <a:sym typeface="Do Hyeon"/>
              </a:rPr>
              <a:t>yl-40</a:t>
            </a:r>
            <a:r>
              <a:rPr lang="en" sz="1500">
                <a:solidFill>
                  <a:schemeClr val="dk1"/>
                </a:solidFill>
                <a:latin typeface="Do Hyeon"/>
                <a:ea typeface="Do Hyeon"/>
                <a:cs typeface="Do Hyeon"/>
                <a:sym typeface="Do Hyeon"/>
              </a:rPr>
              <a:t>:</a:t>
            </a:r>
            <a:endParaRPr sz="1500">
              <a:solidFill>
                <a:schemeClr val="dk1"/>
              </a:solidFill>
              <a:latin typeface="Do Hyeon"/>
              <a:ea typeface="Do Hyeon"/>
              <a:cs typeface="Do Hyeon"/>
              <a:sym typeface="Do Hyeon"/>
            </a:endParaRPr>
          </a:p>
          <a:p>
            <a:pPr indent="0" lvl="0" marL="0" rtl="0" algn="l">
              <a:spcBef>
                <a:spcPts val="0"/>
              </a:spcBef>
              <a:spcAft>
                <a:spcPts val="0"/>
              </a:spcAft>
              <a:buNone/>
            </a:pPr>
            <a:r>
              <a:rPr lang="en" sz="1500">
                <a:solidFill>
                  <a:schemeClr val="dk1"/>
                </a:solidFill>
                <a:latin typeface="Do Hyeon"/>
                <a:ea typeface="Do Hyeon"/>
                <a:cs typeface="Do Hyeon"/>
                <a:sym typeface="Do Hyeon"/>
              </a:rPr>
              <a:t>아날로그 -&gt; 디지털</a:t>
            </a:r>
            <a:endParaRPr sz="1500">
              <a:solidFill>
                <a:schemeClr val="dk1"/>
              </a:solidFill>
              <a:latin typeface="Do Hyeon"/>
              <a:ea typeface="Do Hyeon"/>
              <a:cs typeface="Do Hyeon"/>
              <a:sym typeface="Do Hyeon"/>
            </a:endParaRPr>
          </a:p>
          <a:p>
            <a:pPr indent="0" lvl="0" marL="0" rtl="0" algn="l">
              <a:spcBef>
                <a:spcPts val="0"/>
              </a:spcBef>
              <a:spcAft>
                <a:spcPts val="0"/>
              </a:spcAft>
              <a:buNone/>
            </a:pPr>
            <a:r>
              <a:rPr lang="en" sz="1500">
                <a:solidFill>
                  <a:schemeClr val="dk1"/>
                </a:solidFill>
                <a:latin typeface="Do Hyeon"/>
                <a:ea typeface="Do Hyeon"/>
                <a:cs typeface="Do Hyeon"/>
                <a:sym typeface="Do Hyeon"/>
              </a:rPr>
              <a:t>신호변환</a:t>
            </a:r>
            <a:endParaRPr sz="1500">
              <a:solidFill>
                <a:schemeClr val="dk1"/>
              </a:solidFill>
              <a:latin typeface="Do Hyeon"/>
              <a:ea typeface="Do Hyeon"/>
              <a:cs typeface="Do Hyeon"/>
              <a:sym typeface="Do Hyeon"/>
            </a:endParaRPr>
          </a:p>
        </p:txBody>
      </p:sp>
      <p:sp>
        <p:nvSpPr>
          <p:cNvPr id="397" name="Google Shape;397;p37"/>
          <p:cNvSpPr txBox="1"/>
          <p:nvPr/>
        </p:nvSpPr>
        <p:spPr>
          <a:xfrm>
            <a:off x="1594625" y="4387350"/>
            <a:ext cx="97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o Hyeon"/>
                <a:ea typeface="Do Hyeon"/>
                <a:cs typeface="Do Hyeon"/>
                <a:sym typeface="Do Hyeon"/>
              </a:rPr>
              <a:t>태양광 패널</a:t>
            </a:r>
            <a:endParaRPr sz="1500">
              <a:solidFill>
                <a:schemeClr val="dk1"/>
              </a:solidFill>
              <a:latin typeface="Do Hyeon"/>
              <a:ea typeface="Do Hyeon"/>
              <a:cs typeface="Do Hyeon"/>
              <a:sym typeface="Do Hyeon"/>
            </a:endParaRPr>
          </a:p>
        </p:txBody>
      </p:sp>
      <p:sp>
        <p:nvSpPr>
          <p:cNvPr id="398" name="Google Shape;398;p37"/>
          <p:cNvSpPr txBox="1"/>
          <p:nvPr/>
        </p:nvSpPr>
        <p:spPr>
          <a:xfrm>
            <a:off x="3328200" y="4387350"/>
            <a:ext cx="97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o Hyeon"/>
                <a:ea typeface="Do Hyeon"/>
                <a:cs typeface="Do Hyeon"/>
                <a:sym typeface="Do Hyeon"/>
              </a:rPr>
              <a:t>스텝모터</a:t>
            </a:r>
            <a:endParaRPr sz="1500">
              <a:solidFill>
                <a:schemeClr val="dk1"/>
              </a:solidFill>
              <a:latin typeface="Do Hyeon"/>
              <a:ea typeface="Do Hyeon"/>
              <a:cs typeface="Do Hyeon"/>
              <a:sym typeface="Do Hyeon"/>
            </a:endParaRPr>
          </a:p>
        </p:txBody>
      </p:sp>
      <p:sp>
        <p:nvSpPr>
          <p:cNvPr id="399" name="Google Shape;399;p37"/>
          <p:cNvSpPr txBox="1"/>
          <p:nvPr/>
        </p:nvSpPr>
        <p:spPr>
          <a:xfrm>
            <a:off x="5203350" y="4387350"/>
            <a:ext cx="97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o Hyeon"/>
                <a:ea typeface="Do Hyeon"/>
                <a:cs typeface="Do Hyeon"/>
                <a:sym typeface="Do Hyeon"/>
              </a:rPr>
              <a:t>배터리</a:t>
            </a:r>
            <a:endParaRPr sz="1500">
              <a:solidFill>
                <a:schemeClr val="dk1"/>
              </a:solidFill>
              <a:latin typeface="Do Hyeon"/>
              <a:ea typeface="Do Hyeon"/>
              <a:cs typeface="Do Hyeon"/>
              <a:sym typeface="Do Hyeon"/>
            </a:endParaRPr>
          </a:p>
        </p:txBody>
      </p:sp>
      <p:sp>
        <p:nvSpPr>
          <p:cNvPr id="400" name="Google Shape;400;p37"/>
          <p:cNvSpPr txBox="1"/>
          <p:nvPr/>
        </p:nvSpPr>
        <p:spPr>
          <a:xfrm>
            <a:off x="6886050" y="4387350"/>
            <a:ext cx="97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o Hyeon"/>
                <a:ea typeface="Do Hyeon"/>
                <a:cs typeface="Do Hyeon"/>
                <a:sym typeface="Do Hyeon"/>
              </a:rPr>
              <a:t>충전기</a:t>
            </a:r>
            <a:endParaRPr sz="1500">
              <a:solidFill>
                <a:schemeClr val="dk1"/>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3000"/>
                                        <p:tgtEl>
                                          <p:spTgt spid="391"/>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xit" presetID="2" presetSubtype="2">
                                  <p:stCondLst>
                                    <p:cond delay="0"/>
                                  </p:stCondLst>
                                  <p:childTnLst>
                                    <p:anim calcmode="lin" valueType="num">
                                      <p:cBhvr additive="base">
                                        <p:cTn dur="1000"/>
                                        <p:tgtEl>
                                          <p:spTgt spid="391"/>
                                        </p:tgtEl>
                                        <p:attrNameLst>
                                          <p:attrName>ppt_x</p:attrName>
                                        </p:attrNameLst>
                                      </p:cBhvr>
                                      <p:tavLst>
                                        <p:tav fmla="" tm="0">
                                          <p:val>
                                            <p:strVal val="#ppt_x"/>
                                          </p:val>
                                        </p:tav>
                                        <p:tav fmla="" tm="100000">
                                          <p:val>
                                            <p:strVal val="#ppt_x+1"/>
                                          </p:val>
                                        </p:tav>
                                      </p:tavLst>
                                    </p:anim>
                                    <p:set>
                                      <p:cBhvr>
                                        <p:cTn dur="1" fill="hold">
                                          <p:stCondLst>
                                            <p:cond delay="1000"/>
                                          </p:stCondLst>
                                        </p:cTn>
                                        <p:tgtEl>
                                          <p:spTgt spid="3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38"/>
          <p:cNvPicPr preferRelativeResize="0"/>
          <p:nvPr/>
        </p:nvPicPr>
        <p:blipFill>
          <a:blip r:embed="rId3">
            <a:alphaModFix/>
          </a:blip>
          <a:stretch>
            <a:fillRect/>
          </a:stretch>
        </p:blipFill>
        <p:spPr>
          <a:xfrm>
            <a:off x="157775" y="186150"/>
            <a:ext cx="1792401" cy="1180275"/>
          </a:xfrm>
          <a:prstGeom prst="rect">
            <a:avLst/>
          </a:prstGeom>
          <a:noFill/>
          <a:ln>
            <a:noFill/>
          </a:ln>
        </p:spPr>
      </p:pic>
      <p:pic>
        <p:nvPicPr>
          <p:cNvPr id="406" name="Google Shape;406;p38"/>
          <p:cNvPicPr preferRelativeResize="0"/>
          <p:nvPr/>
        </p:nvPicPr>
        <p:blipFill rotWithShape="1">
          <a:blip r:embed="rId4">
            <a:alphaModFix/>
          </a:blip>
          <a:srcRect b="129" l="0" r="0" t="129"/>
          <a:stretch/>
        </p:blipFill>
        <p:spPr>
          <a:xfrm rot="10800000">
            <a:off x="2677801" y="270878"/>
            <a:ext cx="1716695" cy="1307947"/>
          </a:xfrm>
          <a:prstGeom prst="rect">
            <a:avLst/>
          </a:prstGeom>
          <a:noFill/>
          <a:ln>
            <a:noFill/>
          </a:ln>
        </p:spPr>
      </p:pic>
      <p:sp>
        <p:nvSpPr>
          <p:cNvPr id="407" name="Google Shape;407;p38"/>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o Hyeon"/>
                <a:ea typeface="Do Hyeon"/>
                <a:cs typeface="Do Hyeon"/>
                <a:sym typeface="Do Hyeon"/>
              </a:rPr>
              <a:t>기능 소개</a:t>
            </a:r>
            <a:endParaRPr>
              <a:latin typeface="Do Hyeon"/>
              <a:ea typeface="Do Hyeon"/>
              <a:cs typeface="Do Hyeon"/>
              <a:sym typeface="Do Hyeon"/>
            </a:endParaRPr>
          </a:p>
        </p:txBody>
      </p:sp>
      <p:sp>
        <p:nvSpPr>
          <p:cNvPr id="408" name="Google Shape;408;p38"/>
          <p:cNvSpPr txBox="1"/>
          <p:nvPr>
            <p:ph idx="2" type="title"/>
          </p:nvPr>
        </p:nvSpPr>
        <p:spPr>
          <a:xfrm>
            <a:off x="5690275" y="1037350"/>
            <a:ext cx="11349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409" name="Google Shape;409;p38"/>
          <p:cNvPicPr preferRelativeResize="0"/>
          <p:nvPr/>
        </p:nvPicPr>
        <p:blipFill>
          <a:blip r:embed="rId5">
            <a:alphaModFix/>
          </a:blip>
          <a:stretch>
            <a:fillRect/>
          </a:stretch>
        </p:blipFill>
        <p:spPr>
          <a:xfrm>
            <a:off x="1220425" y="1037349"/>
            <a:ext cx="1935776" cy="1456700"/>
          </a:xfrm>
          <a:prstGeom prst="rect">
            <a:avLst/>
          </a:prstGeom>
          <a:noFill/>
          <a:ln>
            <a:noFill/>
          </a:ln>
        </p:spPr>
      </p:pic>
      <p:pic>
        <p:nvPicPr>
          <p:cNvPr id="410" name="Google Shape;410;p38"/>
          <p:cNvPicPr preferRelativeResize="0"/>
          <p:nvPr/>
        </p:nvPicPr>
        <p:blipFill rotWithShape="1">
          <a:blip r:embed="rId6">
            <a:alphaModFix/>
          </a:blip>
          <a:srcRect b="21697" l="7028" r="0" t="18332"/>
          <a:stretch/>
        </p:blipFill>
        <p:spPr>
          <a:xfrm rot="-5400000">
            <a:off x="2724850" y="1662412"/>
            <a:ext cx="1622600" cy="2324925"/>
          </a:xfrm>
          <a:prstGeom prst="rect">
            <a:avLst/>
          </a:prstGeom>
          <a:noFill/>
          <a:ln>
            <a:noFill/>
          </a:ln>
        </p:spPr>
      </p:pic>
      <p:pic>
        <p:nvPicPr>
          <p:cNvPr id="411" name="Google Shape;411;p38"/>
          <p:cNvPicPr preferRelativeResize="0"/>
          <p:nvPr/>
        </p:nvPicPr>
        <p:blipFill rotWithShape="1">
          <a:blip r:embed="rId7">
            <a:alphaModFix/>
          </a:blip>
          <a:srcRect b="12264" l="24912" r="38484" t="21299"/>
          <a:stretch/>
        </p:blipFill>
        <p:spPr>
          <a:xfrm>
            <a:off x="3658350" y="3138925"/>
            <a:ext cx="1935775" cy="15817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